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notesMasterIdLst>
    <p:notesMasterId r:id="rId12"/>
  </p:notesMasterIdLst>
  <p:handoutMasterIdLst>
    <p:handoutMasterId r:id="rId13"/>
  </p:handoutMasterIdLst>
  <p:sldIdLst>
    <p:sldId id="256" r:id="rId2"/>
    <p:sldId id="268" r:id="rId3"/>
    <p:sldId id="292" r:id="rId4"/>
    <p:sldId id="293" r:id="rId5"/>
    <p:sldId id="294" r:id="rId6"/>
    <p:sldId id="295" r:id="rId7"/>
    <p:sldId id="282" r:id="rId8"/>
    <p:sldId id="270" r:id="rId9"/>
    <p:sldId id="291" r:id="rId10"/>
    <p:sldId id="296" r:id="rId1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2" autoAdjust="0"/>
    <p:restoredTop sz="94617" autoAdjust="0"/>
  </p:normalViewPr>
  <p:slideViewPr>
    <p:cSldViewPr>
      <p:cViewPr varScale="1">
        <p:scale>
          <a:sx n="82" d="100"/>
          <a:sy n="82" d="100"/>
        </p:scale>
        <p:origin x="-1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l-GR"/>
              <a:t>6</a:t>
            </a: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9565235-F2A8-4099-B5A9-84FCBD6F9030}" type="datetimeFigureOut">
              <a:rPr lang="el-GR"/>
              <a:pPr>
                <a:defRPr/>
              </a:pPr>
              <a:t>9/5/2014</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B666FF3-95F0-4B31-BF39-BEE69D2A7684}" type="slidenum">
              <a:rPr lang="el-GR"/>
              <a:pPr>
                <a:defRPr/>
              </a:pPr>
              <a:t>‹#›</a:t>
            </a:fld>
            <a:endParaRPr lang="el-G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l-GR"/>
              <a:t>6</a:t>
            </a: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21EFB0E-70B3-4D28-8A8C-24895AC5ABB0}" type="datetimeFigureOut">
              <a:rPr lang="el-GR"/>
              <a:pPr>
                <a:defRPr/>
              </a:pPr>
              <a:t>9/5/2014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7622240-E77A-46E9-BA21-1D6156D3BBD1}" type="slidenum">
              <a:rPr lang="el-GR"/>
              <a:pPr>
                <a:defRPr/>
              </a:pPr>
              <a:t>‹#›</a:t>
            </a:fld>
            <a:endParaRPr lang="el-GR"/>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253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3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6</a:t>
            </a:r>
          </a:p>
        </p:txBody>
      </p:sp>
      <p:sp>
        <p:nvSpPr>
          <p:cNvPr id="22532" name="4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CFAA4A-5F9A-4DBF-B404-C7F6509DA0B4}" type="slidenum">
              <a:rPr lang="el-GR">
                <a:cs typeface="Arial" charset="0"/>
              </a:rPr>
              <a:pPr fontAlgn="base">
                <a:spcBef>
                  <a:spcPct val="0"/>
                </a:spcBef>
                <a:spcAft>
                  <a:spcPct val="0"/>
                </a:spcAft>
                <a:defRPr/>
              </a:pPr>
              <a:t>8</a:t>
            </a:fld>
            <a:endParaRPr lang="el-G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pPr>
              <a:defRPr/>
            </a:pPr>
            <a:fld id="{527742B5-492B-4653-83B2-20B1F76F067F}" type="datetimeFigureOut">
              <a:rPr lang="el-GR" smtClean="0"/>
              <a:pPr>
                <a:defRPr/>
              </a:pPr>
              <a:t>9/5/2014</a:t>
            </a:fld>
            <a:endParaRPr lang="el-GR"/>
          </a:p>
        </p:txBody>
      </p:sp>
      <p:sp>
        <p:nvSpPr>
          <p:cNvPr id="20" name="19 - Θέση υποσέλιδου"/>
          <p:cNvSpPr>
            <a:spLocks noGrp="1"/>
          </p:cNvSpPr>
          <p:nvPr>
            <p:ph type="ftr" sz="quarter" idx="11"/>
          </p:nvPr>
        </p:nvSpPr>
        <p:spPr/>
        <p:txBody>
          <a:bodyPr/>
          <a:lstStyle>
            <a:extLst/>
          </a:lstStyle>
          <a:p>
            <a:pPr>
              <a:defRPr/>
            </a:pPr>
            <a:endParaRPr lang="el-GR"/>
          </a:p>
        </p:txBody>
      </p:sp>
      <p:sp>
        <p:nvSpPr>
          <p:cNvPr id="10" name="9 - Θέση αριθμού διαφάνειας"/>
          <p:cNvSpPr>
            <a:spLocks noGrp="1"/>
          </p:cNvSpPr>
          <p:nvPr>
            <p:ph type="sldNum" sz="quarter" idx="12"/>
          </p:nvPr>
        </p:nvSpPr>
        <p:spPr/>
        <p:txBody>
          <a:bodyPr/>
          <a:lstStyle>
            <a:extLst/>
          </a:lstStyle>
          <a:p>
            <a:pPr>
              <a:defRPr/>
            </a:pPr>
            <a:fld id="{0067EFC1-B3CA-4FA2-8EEB-9A5AA81F9A24}" type="slidenum">
              <a:rPr lang="el-GR" smtClean="0"/>
              <a:pPr>
                <a:defRPr/>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fld id="{80A74758-8917-4727-88C4-D4C64E8BEF39}" type="datetimeFigureOut">
              <a:rPr lang="el-GR" smtClean="0"/>
              <a:pPr>
                <a:defRPr/>
              </a:pPr>
              <a:t>9/5/2014</a:t>
            </a:fld>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391E0055-3EAD-4FEF-885D-B3D3A297F587}"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fld id="{EA0205F7-02D1-4880-923E-260BAA2DBDCE}" type="datetimeFigureOut">
              <a:rPr lang="el-GR" smtClean="0"/>
              <a:pPr>
                <a:defRPr/>
              </a:pPr>
              <a:t>9/5/2014</a:t>
            </a:fld>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2749F9B6-E4DD-47E8-8EA7-4420DB75707A}"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fld id="{00602F32-3B20-4D61-ABD9-06F588135589}" type="datetimeFigureOut">
              <a:rPr lang="el-GR" smtClean="0"/>
              <a:pPr>
                <a:defRPr/>
              </a:pPr>
              <a:t>9/5/2014</a:t>
            </a:fld>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926E9075-DA87-4E02-8F21-F117333D19E7}" type="slidenum">
              <a:rPr lang="el-GR" smtClean="0"/>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defRPr/>
            </a:pPr>
            <a:fld id="{12CFDA58-0031-4D2C-BB8F-E389E5F779F8}" type="datetimeFigureOut">
              <a:rPr lang="el-GR" smtClean="0"/>
              <a:pPr>
                <a:defRPr/>
              </a:pPr>
              <a:t>9/5/2014</a:t>
            </a:fld>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9AE4C467-4FF9-4F96-AE54-89D5FAC30C68}" type="slidenum">
              <a:rPr lang="el-GR" smtClean="0"/>
              <a:pPr>
                <a:defRPr/>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fld id="{B6B83344-41A2-4F5B-8DF5-06CD2635FC8C}" type="datetimeFigureOut">
              <a:rPr lang="el-GR" smtClean="0"/>
              <a:pPr>
                <a:defRPr/>
              </a:pPr>
              <a:t>9/5/2014</a:t>
            </a:fld>
            <a:endParaRPr lang="el-GR"/>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7B4D215D-2E8D-455F-8917-AFFD4411F3B4}" type="slidenum">
              <a:rPr lang="el-GR" smtClean="0"/>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defRPr/>
            </a:pPr>
            <a:fld id="{9F7F3DC5-594B-4697-B28A-E5E6B99A91D0}" type="datetimeFigureOut">
              <a:rPr lang="el-GR" smtClean="0"/>
              <a:pPr>
                <a:defRPr/>
              </a:pPr>
              <a:t>9/5/2014</a:t>
            </a:fld>
            <a:endParaRPr lang="el-GR"/>
          </a:p>
        </p:txBody>
      </p:sp>
      <p:sp>
        <p:nvSpPr>
          <p:cNvPr id="8" name="7 - Θέση υποσέλιδου"/>
          <p:cNvSpPr>
            <a:spLocks noGrp="1"/>
          </p:cNvSpPr>
          <p:nvPr>
            <p:ph type="ftr" sz="quarter" idx="11"/>
          </p:nvPr>
        </p:nvSpPr>
        <p:spPr/>
        <p:txBody>
          <a:bodyPr/>
          <a:lstStyle>
            <a:extLst/>
          </a:lstStyle>
          <a:p>
            <a:pPr>
              <a:defRPr/>
            </a:pPr>
            <a:endParaRPr lang="el-GR"/>
          </a:p>
        </p:txBody>
      </p:sp>
      <p:sp>
        <p:nvSpPr>
          <p:cNvPr id="9" name="8 - Θέση αριθμού διαφάνειας"/>
          <p:cNvSpPr>
            <a:spLocks noGrp="1"/>
          </p:cNvSpPr>
          <p:nvPr>
            <p:ph type="sldNum" sz="quarter" idx="12"/>
          </p:nvPr>
        </p:nvSpPr>
        <p:spPr/>
        <p:txBody>
          <a:bodyPr/>
          <a:lstStyle>
            <a:extLst/>
          </a:lstStyle>
          <a:p>
            <a:pPr>
              <a:defRPr/>
            </a:pPr>
            <a:fld id="{853E2DCE-76EF-4935-B4E0-B341C25418BB}" type="slidenum">
              <a:rPr lang="el-GR" smtClean="0"/>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pPr>
              <a:defRPr/>
            </a:pPr>
            <a:fld id="{85D3558C-29D8-4490-89CB-EDE102A452FA}" type="datetimeFigureOut">
              <a:rPr lang="el-GR" smtClean="0"/>
              <a:pPr>
                <a:defRPr/>
              </a:pPr>
              <a:t>9/5/2014</a:t>
            </a:fld>
            <a:endParaRPr lang="el-GR"/>
          </a:p>
        </p:txBody>
      </p:sp>
      <p:sp>
        <p:nvSpPr>
          <p:cNvPr id="4" name="3 - Θέση υποσέλιδου"/>
          <p:cNvSpPr>
            <a:spLocks noGrp="1"/>
          </p:cNvSpPr>
          <p:nvPr>
            <p:ph type="ftr" sz="quarter" idx="11"/>
          </p:nvPr>
        </p:nvSpPr>
        <p:spPr/>
        <p:txBody>
          <a:bodyPr/>
          <a:lstStyle>
            <a:extLst/>
          </a:lstStyle>
          <a:p>
            <a:pPr>
              <a:defRPr/>
            </a:pPr>
            <a:endParaRPr lang="el-GR"/>
          </a:p>
        </p:txBody>
      </p:sp>
      <p:sp>
        <p:nvSpPr>
          <p:cNvPr id="5" name="4 - Θέση αριθμού διαφάνειας"/>
          <p:cNvSpPr>
            <a:spLocks noGrp="1"/>
          </p:cNvSpPr>
          <p:nvPr>
            <p:ph type="sldNum" sz="quarter" idx="12"/>
          </p:nvPr>
        </p:nvSpPr>
        <p:spPr/>
        <p:txBody>
          <a:bodyPr/>
          <a:lstStyle>
            <a:extLst/>
          </a:lstStyle>
          <a:p>
            <a:pPr>
              <a:defRPr/>
            </a:pPr>
            <a:fld id="{84917E0A-1D46-46F1-9CD3-86C7FB8AAC59}"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pPr>
              <a:defRPr/>
            </a:pPr>
            <a:fld id="{E1A63E27-2CCB-47C1-816E-A7620EB4254D}" type="datetimeFigureOut">
              <a:rPr lang="el-GR" smtClean="0"/>
              <a:pPr>
                <a:defRPr/>
              </a:pPr>
              <a:t>9/5/2014</a:t>
            </a:fld>
            <a:endParaRPr lang="el-GR"/>
          </a:p>
        </p:txBody>
      </p:sp>
      <p:sp>
        <p:nvSpPr>
          <p:cNvPr id="3" name="2 - Θέση υποσέλιδου"/>
          <p:cNvSpPr>
            <a:spLocks noGrp="1"/>
          </p:cNvSpPr>
          <p:nvPr>
            <p:ph type="ftr" sz="quarter" idx="11"/>
          </p:nvPr>
        </p:nvSpPr>
        <p:spPr/>
        <p:txBody>
          <a:bodyPr/>
          <a:lstStyle>
            <a:extLst/>
          </a:lstStyle>
          <a:p>
            <a:pPr>
              <a:defRPr/>
            </a:pPr>
            <a:endParaRPr lang="el-GR"/>
          </a:p>
        </p:txBody>
      </p:sp>
      <p:sp>
        <p:nvSpPr>
          <p:cNvPr id="4" name="3 - Θέση αριθμού διαφάνειας"/>
          <p:cNvSpPr>
            <a:spLocks noGrp="1"/>
          </p:cNvSpPr>
          <p:nvPr>
            <p:ph type="sldNum" sz="quarter" idx="12"/>
          </p:nvPr>
        </p:nvSpPr>
        <p:spPr/>
        <p:txBody>
          <a:bodyPr/>
          <a:lstStyle>
            <a:extLst/>
          </a:lstStyle>
          <a:p>
            <a:pPr>
              <a:defRPr/>
            </a:pPr>
            <a:fld id="{CE54B88F-B660-469A-93F6-D39B2A96CEC0}" type="slidenum">
              <a:rPr lang="el-GR" smtClean="0"/>
              <a:pPr>
                <a:defRPr/>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fld id="{9D72BAA5-EA28-40FB-AA2D-F13B58DB181E}" type="datetimeFigureOut">
              <a:rPr lang="el-GR" smtClean="0"/>
              <a:pPr>
                <a:defRPr/>
              </a:pPr>
              <a:t>9/5/2014</a:t>
            </a:fld>
            <a:endParaRPr lang="el-GR"/>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28FCF47E-781A-40ED-902A-1ECB52BE2B96}" type="slidenum">
              <a:rPr lang="el-GR" smtClean="0"/>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pPr>
              <a:defRPr/>
            </a:pPr>
            <a:fld id="{2141A947-F6FD-4BFD-B873-1BC1043C11D8}" type="datetimeFigureOut">
              <a:rPr lang="el-GR" smtClean="0"/>
              <a:pPr>
                <a:defRPr/>
              </a:pPr>
              <a:t>9/5/2014</a:t>
            </a:fld>
            <a:endParaRPr lang="el-GR"/>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C90978E8-DE25-4CD9-86CF-A5EA821E2350}" type="slidenum">
              <a:rPr lang="el-GR" smtClean="0"/>
              <a:pPr>
                <a:defRPr/>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B6B83344-41A2-4F5B-8DF5-06CD2635FC8C}" type="datetimeFigureOut">
              <a:rPr lang="el-GR" smtClean="0"/>
              <a:pPr>
                <a:defRPr/>
              </a:pPr>
              <a:t>9/5/2014</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B4D215D-2E8D-455F-8917-AFFD4411F3B4}" type="slidenum">
              <a:rPr lang="el-GR" smtClean="0"/>
              <a:pPr>
                <a:defRPr/>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ctrTitle"/>
          </p:nvPr>
        </p:nvSpPr>
        <p:spPr>
          <a:xfrm>
            <a:off x="990600" y="1143000"/>
            <a:ext cx="8001000" cy="3657600"/>
          </a:xfrm>
        </p:spPr>
        <p:txBody>
          <a:bodyPr>
            <a:normAutofit/>
          </a:bodyPr>
          <a:lstStyle/>
          <a:p>
            <a:pPr algn="ctr"/>
            <a:r>
              <a:rPr lang="el-GR" dirty="0" smtClean="0"/>
              <a:t>ΠΡΟΓΡΑΜΜΑ ΑΓΩΓΗΣ ΣΤΑΔΙΟΔΡΟΜΙΑΣ </a:t>
            </a:r>
            <a:r>
              <a:rPr lang="el-GR" dirty="0" smtClean="0"/>
              <a:t>:</a:t>
            </a:r>
            <a:r>
              <a:rPr lang="el-GR" dirty="0" smtClean="0"/>
              <a:t/>
            </a:r>
            <a:br>
              <a:rPr lang="el-GR" dirty="0" smtClean="0"/>
            </a:br>
            <a:r>
              <a:rPr lang="el-GR" dirty="0" smtClean="0"/>
              <a:t>«Αναζητώντας κλίσεις και ταλέντα με οδηγό μια μουσικοχορευτική παράσταση»</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λένε τα παιδιά:</a:t>
            </a:r>
            <a:endParaRPr lang="el-GR" dirty="0"/>
          </a:p>
        </p:txBody>
      </p:sp>
      <p:sp>
        <p:nvSpPr>
          <p:cNvPr id="3" name="2 - Θέση περιεχομένου"/>
          <p:cNvSpPr>
            <a:spLocks noGrp="1"/>
          </p:cNvSpPr>
          <p:nvPr>
            <p:ph idx="1"/>
          </p:nvPr>
        </p:nvSpPr>
        <p:spPr>
          <a:xfrm>
            <a:off x="990600" y="1447800"/>
            <a:ext cx="7943088" cy="4800600"/>
          </a:xfrm>
        </p:spPr>
        <p:txBody>
          <a:bodyPr>
            <a:normAutofit fontScale="92500" lnSpcReduction="20000"/>
          </a:bodyPr>
          <a:lstStyle/>
          <a:p>
            <a:r>
              <a:rPr lang="el-GR" dirty="0" smtClean="0"/>
              <a:t>«Η ιδέα μας προήλθε από τις άλλες θεατρικές ομάδες του νησιού μας»</a:t>
            </a:r>
          </a:p>
          <a:p>
            <a:r>
              <a:rPr lang="el-GR" dirty="0" smtClean="0"/>
              <a:t>«Η συμμετοχή μας ήταν εθελοντική κάθε Σάββατο 3:00 με 5:30 το απόγευμα»</a:t>
            </a:r>
          </a:p>
          <a:p>
            <a:r>
              <a:rPr lang="el-GR" dirty="0" smtClean="0"/>
              <a:t>«Μια ώρα και ένα τέταρτο ασχολούμασταν με τα χορευτικά και την υπόλοιπη ώρα με τα λόγια»</a:t>
            </a:r>
          </a:p>
          <a:p>
            <a:r>
              <a:rPr lang="el-GR" dirty="0" smtClean="0"/>
              <a:t>«Όλοι νοιώθαμε ευχαρίστηση και ικανοποίηση, όταν ολοκληρώναμε ένα χορευτικό ή μια θεατρική σκηνή»</a:t>
            </a:r>
          </a:p>
          <a:p>
            <a:r>
              <a:rPr lang="el-GR" dirty="0" smtClean="0"/>
              <a:t>«Υπάρχει επιθυμία και σχεδιασμός για μελλοντική ολοκλήρωση της προσπάθειας»</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66800" y="1447800"/>
            <a:ext cx="7742238" cy="3733800"/>
          </a:xfrm>
        </p:spPr>
        <p:txBody>
          <a:bodyPr>
            <a:normAutofit/>
          </a:bodyPr>
          <a:lstStyle/>
          <a:p>
            <a:pPr eaLnBrk="1" hangingPunct="1">
              <a:lnSpc>
                <a:spcPct val="90000"/>
              </a:lnSpc>
              <a:buFont typeface="Wingdings 2" pitchFamily="18" charset="2"/>
              <a:buNone/>
            </a:pPr>
            <a:r>
              <a:rPr lang="el-GR" dirty="0" smtClean="0"/>
              <a:t>•Σχολικό έτος 201</a:t>
            </a:r>
            <a:r>
              <a:rPr lang="el-GR" dirty="0" smtClean="0">
                <a:latin typeface="Arial" charset="0"/>
              </a:rPr>
              <a:t>3</a:t>
            </a:r>
            <a:r>
              <a:rPr lang="el-GR" dirty="0" smtClean="0"/>
              <a:t> – 201</a:t>
            </a:r>
            <a:r>
              <a:rPr lang="el-GR" dirty="0" smtClean="0">
                <a:latin typeface="Arial" charset="0"/>
              </a:rPr>
              <a:t>4</a:t>
            </a:r>
          </a:p>
          <a:p>
            <a:pPr eaLnBrk="1" hangingPunct="1">
              <a:lnSpc>
                <a:spcPct val="90000"/>
              </a:lnSpc>
              <a:buFont typeface="Wingdings 2" pitchFamily="18" charset="2"/>
              <a:buNone/>
            </a:pPr>
            <a:r>
              <a:rPr lang="el-GR" dirty="0" smtClean="0"/>
              <a:t>• Σχολείο: 1</a:t>
            </a:r>
            <a:r>
              <a:rPr lang="el-GR" baseline="30000" dirty="0" smtClean="0"/>
              <a:t>ο</a:t>
            </a:r>
            <a:r>
              <a:rPr lang="el-GR" dirty="0" smtClean="0"/>
              <a:t> Γυμνάσιο Σάμου</a:t>
            </a:r>
          </a:p>
          <a:p>
            <a:pPr eaLnBrk="1" hangingPunct="1">
              <a:lnSpc>
                <a:spcPct val="90000"/>
              </a:lnSpc>
              <a:buFont typeface="Wingdings 2" pitchFamily="18" charset="2"/>
              <a:buNone/>
            </a:pPr>
            <a:r>
              <a:rPr lang="el-GR" dirty="0" smtClean="0"/>
              <a:t>• Υπεύθυν</a:t>
            </a:r>
            <a:r>
              <a:rPr lang="el-GR" dirty="0" smtClean="0">
                <a:latin typeface="Arial" charset="0"/>
              </a:rPr>
              <a:t>οι</a:t>
            </a:r>
            <a:r>
              <a:rPr lang="el-GR" dirty="0" smtClean="0"/>
              <a:t> καθηγ</a:t>
            </a:r>
            <a:r>
              <a:rPr lang="el-GR" dirty="0" smtClean="0">
                <a:latin typeface="Arial" charset="0"/>
              </a:rPr>
              <a:t>ητές</a:t>
            </a:r>
            <a:r>
              <a:rPr lang="el-GR" dirty="0" smtClean="0"/>
              <a:t>: </a:t>
            </a:r>
            <a:r>
              <a:rPr lang="el-GR" dirty="0" err="1" smtClean="0"/>
              <a:t>Χατζηλάμπρου</a:t>
            </a:r>
            <a:r>
              <a:rPr lang="el-GR" dirty="0" smtClean="0"/>
              <a:t> </a:t>
            </a:r>
            <a:r>
              <a:rPr lang="el-GR" dirty="0" smtClean="0"/>
              <a:t>Χρυσόστομος ΠΕ01,</a:t>
            </a:r>
            <a:r>
              <a:rPr lang="el-GR" dirty="0" smtClean="0">
                <a:latin typeface="Arial" charset="0"/>
              </a:rPr>
              <a:t> </a:t>
            </a:r>
            <a:r>
              <a:rPr lang="el-GR" dirty="0" smtClean="0"/>
              <a:t>Γιάννου </a:t>
            </a:r>
            <a:r>
              <a:rPr lang="el-GR" dirty="0" smtClean="0"/>
              <a:t>Αριάδνη ΠΕ 17</a:t>
            </a:r>
            <a:r>
              <a:rPr lang="el-GR" dirty="0" smtClean="0">
                <a:latin typeface="Arial" charset="0"/>
              </a:rPr>
              <a:t>,</a:t>
            </a:r>
            <a:r>
              <a:rPr lang="el-GR" dirty="0" smtClean="0"/>
              <a:t> </a:t>
            </a:r>
            <a:r>
              <a:rPr lang="el-GR" dirty="0" err="1" smtClean="0"/>
              <a:t>Λυκουρίνου</a:t>
            </a:r>
            <a:r>
              <a:rPr lang="el-GR" dirty="0" smtClean="0"/>
              <a:t> Ευαγγελία</a:t>
            </a:r>
            <a:r>
              <a:rPr lang="en-US" dirty="0" smtClean="0"/>
              <a:t> </a:t>
            </a:r>
            <a:r>
              <a:rPr lang="el-GR" dirty="0" smtClean="0"/>
              <a:t>ΠΕ 02</a:t>
            </a:r>
            <a:r>
              <a:rPr lang="en-US" dirty="0" smtClean="0"/>
              <a:t>       </a:t>
            </a:r>
            <a:r>
              <a:rPr lang="el-GR" dirty="0" smtClean="0"/>
              <a:t>                  </a:t>
            </a:r>
            <a:r>
              <a:rPr lang="en-US" dirty="0" smtClean="0"/>
              <a:t> </a:t>
            </a:r>
            <a:endParaRPr lang="el-GR" dirty="0" smtClean="0"/>
          </a:p>
          <a:p>
            <a:pPr eaLnBrk="1" hangingPunct="1">
              <a:lnSpc>
                <a:spcPct val="90000"/>
              </a:lnSpc>
              <a:buFont typeface="Wingdings 2" pitchFamily="18" charset="2"/>
              <a:buNone/>
            </a:pPr>
            <a:r>
              <a:rPr lang="el-GR" dirty="0" smtClean="0"/>
              <a:t>•Τάξη: Β΄ Γυμνασίου</a:t>
            </a:r>
          </a:p>
          <a:p>
            <a:pPr eaLnBrk="1" hangingPunct="1">
              <a:lnSpc>
                <a:spcPct val="90000"/>
              </a:lnSpc>
              <a:buFont typeface="Wingdings 2" pitchFamily="18" charset="2"/>
              <a:buNone/>
            </a:pPr>
            <a:endParaRPr lang="el-GR" dirty="0" smtClean="0"/>
          </a:p>
          <a:p>
            <a:pPr eaLnBrk="1" hangingPunct="1">
              <a:lnSpc>
                <a:spcPct val="90000"/>
              </a:lnSpc>
              <a:buFont typeface="Wingdings 2" pitchFamily="18" charset="2"/>
              <a:buNone/>
            </a:pP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p:txBody>
          <a:bodyPr/>
          <a:lstStyle/>
          <a:p>
            <a:r>
              <a:rPr lang="el-GR" dirty="0" smtClean="0"/>
              <a:t>Γιατί κάνουμε θέατρο;</a:t>
            </a:r>
          </a:p>
        </p:txBody>
      </p:sp>
      <p:sp>
        <p:nvSpPr>
          <p:cNvPr id="63491" name="Rectangle 3"/>
          <p:cNvSpPr>
            <a:spLocks noGrp="1"/>
          </p:cNvSpPr>
          <p:nvPr>
            <p:ph idx="1"/>
          </p:nvPr>
        </p:nvSpPr>
        <p:spPr>
          <a:xfrm>
            <a:off x="990599" y="2133600"/>
            <a:ext cx="7845425" cy="3989388"/>
          </a:xfrm>
        </p:spPr>
        <p:txBody>
          <a:bodyPr>
            <a:normAutofit fontScale="92500" lnSpcReduction="10000"/>
          </a:bodyPr>
          <a:lstStyle/>
          <a:p>
            <a:pPr>
              <a:buFont typeface="Wingdings 2" pitchFamily="18" charset="2"/>
              <a:buNone/>
            </a:pPr>
            <a:r>
              <a:rPr lang="el-GR" i="1" dirty="0" smtClean="0"/>
              <a:t>  «Δεν κάνουμε Θέατρο για το Θέατρο. Δεν κάνουμε Θέατρο για να ζήσουμε. Κάνουμε Θέατρο για να πλουτίσουμε τους εαυτούς μας, το κοινό που μας παρακολουθεί κι όλοι μαζί να βοηθήσουμε να δημιουργηθεί ένας πλατύς, ψυχικά πλούσιος και ακέραιος πολιτισμός στον τόπο μας.»</a:t>
            </a:r>
            <a:r>
              <a:rPr lang="el-GR" dirty="0" smtClean="0"/>
              <a:t>  </a:t>
            </a:r>
          </a:p>
          <a:p>
            <a:pPr>
              <a:buFont typeface="Wingdings 2" pitchFamily="18" charset="2"/>
              <a:buNone/>
            </a:pPr>
            <a:endParaRPr lang="el-GR" dirty="0" smtClean="0"/>
          </a:p>
          <a:p>
            <a:pPr algn="r">
              <a:buFont typeface="Wingdings 2" pitchFamily="18" charset="2"/>
              <a:buNone/>
            </a:pPr>
            <a:r>
              <a:rPr lang="el-GR" dirty="0" smtClean="0"/>
              <a:t>Κάρολος Κουν</a:t>
            </a:r>
          </a:p>
          <a:p>
            <a:pPr>
              <a:buFont typeface="Wingdings 2" pitchFamily="18" charset="2"/>
              <a:buNone/>
            </a:pPr>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p:txBody>
          <a:bodyPr/>
          <a:lstStyle/>
          <a:p>
            <a:r>
              <a:rPr lang="el-GR" dirty="0" smtClean="0"/>
              <a:t>Γιατί κάνουμε θέατρο;</a:t>
            </a:r>
          </a:p>
        </p:txBody>
      </p:sp>
      <p:sp>
        <p:nvSpPr>
          <p:cNvPr id="64515" name="Rectangle 3"/>
          <p:cNvSpPr>
            <a:spLocks noGrp="1"/>
          </p:cNvSpPr>
          <p:nvPr>
            <p:ph idx="1"/>
          </p:nvPr>
        </p:nvSpPr>
        <p:spPr>
          <a:xfrm>
            <a:off x="990599" y="1981200"/>
            <a:ext cx="7845425" cy="4141788"/>
          </a:xfrm>
        </p:spPr>
        <p:txBody>
          <a:bodyPr>
            <a:normAutofit lnSpcReduction="10000"/>
          </a:bodyPr>
          <a:lstStyle/>
          <a:p>
            <a:r>
              <a:rPr lang="el-GR" dirty="0" smtClean="0"/>
              <a:t>Με το θέατρο μαθαίνουμε ότι δεν είμαστε μόνοι, νικάμε τη μοναξιά αλλά και την υπεροψία μας. Σε κάθε ήρωα ο καθένας μας βλέπει στοιχεία του εαυτού του. Αυτό μας φέρνει πιο κοντά, μας αποδεικνύει ότι όλοι οι άνθρωποι μοιάζουμε, έχουμε τις ίδιες αγωνίες, τους ίδιους φόβους, ότι χαιρόμαστε ή λυπόμαστε με τα ίδια πράγματα.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r>
              <a:rPr lang="el-GR" dirty="0" smtClean="0"/>
              <a:t>Γιατί κάνουμε θέατρο;</a:t>
            </a:r>
          </a:p>
        </p:txBody>
      </p:sp>
      <p:sp>
        <p:nvSpPr>
          <p:cNvPr id="65539" name="Rectangle 3"/>
          <p:cNvSpPr>
            <a:spLocks noGrp="1"/>
          </p:cNvSpPr>
          <p:nvPr>
            <p:ph idx="1"/>
          </p:nvPr>
        </p:nvSpPr>
        <p:spPr>
          <a:xfrm>
            <a:off x="990599" y="2514600"/>
            <a:ext cx="7845425" cy="2819400"/>
          </a:xfrm>
        </p:spPr>
        <p:txBody>
          <a:bodyPr/>
          <a:lstStyle/>
          <a:p>
            <a:r>
              <a:rPr lang="el-GR" dirty="0" smtClean="0"/>
              <a:t> Με το θέατρο μαθαίνουμε να πιστεύουμε στον εαυτό μας. Μέσω ενός ρόλου μπορούμε να γίνουμε εκείνος που δεν ήμαστε, εκείνος που θα θέλαμε να είμαστε, εκείνος που θαυμάζουμε.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p:txBody>
          <a:bodyPr/>
          <a:lstStyle/>
          <a:p>
            <a:r>
              <a:rPr lang="el-GR" dirty="0" smtClean="0"/>
              <a:t>Γιατί κάνουμε θέατρο;</a:t>
            </a:r>
          </a:p>
        </p:txBody>
      </p:sp>
      <p:sp>
        <p:nvSpPr>
          <p:cNvPr id="66563" name="Rectangle 3"/>
          <p:cNvSpPr>
            <a:spLocks noGrp="1"/>
          </p:cNvSpPr>
          <p:nvPr>
            <p:ph idx="1"/>
          </p:nvPr>
        </p:nvSpPr>
        <p:spPr>
          <a:xfrm>
            <a:off x="990599" y="2209800"/>
            <a:ext cx="7845425" cy="3352800"/>
          </a:xfrm>
        </p:spPr>
        <p:txBody>
          <a:bodyPr/>
          <a:lstStyle/>
          <a:p>
            <a:r>
              <a:rPr lang="el-GR" dirty="0" smtClean="0"/>
              <a:t>Το θέατρο είναι δημιουργία. Σκηνοθετώντας, κάνοντας τα σκηνικά και τα κοστούμια, ζωντανεύοντας ένα ρόλο, δημιουργούμε κάτι που δεν υπήρχε, δίνουμε ψυχή στους ήρωες, κάνουμε πραγματικό επί σκηνής το μύθο.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p:txBody>
          <a:bodyPr/>
          <a:lstStyle/>
          <a:p>
            <a:pPr eaLnBrk="1" hangingPunct="1"/>
            <a:r>
              <a:rPr lang="el-GR" smtClean="0">
                <a:solidFill>
                  <a:srgbClr val="88A44D"/>
                </a:solidFill>
              </a:rPr>
              <a:t>Κριτήρια επιλογής δράσης</a:t>
            </a:r>
          </a:p>
        </p:txBody>
      </p:sp>
      <p:sp>
        <p:nvSpPr>
          <p:cNvPr id="3" name="2 - Θέση περιεχομένου"/>
          <p:cNvSpPr>
            <a:spLocks noGrp="1"/>
          </p:cNvSpPr>
          <p:nvPr>
            <p:ph idx="1"/>
          </p:nvPr>
        </p:nvSpPr>
        <p:spPr>
          <a:xfrm>
            <a:off x="990599" y="1600200"/>
            <a:ext cx="7815263" cy="4498975"/>
          </a:xfrm>
        </p:spPr>
        <p:txBody>
          <a:bodyPr>
            <a:normAutofit/>
          </a:bodyPr>
          <a:lstStyle/>
          <a:p>
            <a:pPr eaLnBrk="1" hangingPunct="1"/>
            <a:r>
              <a:rPr lang="el-GR" sz="2500" dirty="0" smtClean="0"/>
              <a:t> Η επιθυμία των μαθητών  να ασχοληθούν με την προετοιμασία μιας μουσικοχορευτικής παράστασης</a:t>
            </a:r>
          </a:p>
          <a:p>
            <a:pPr eaLnBrk="1" hangingPunct="1"/>
            <a:r>
              <a:rPr lang="el-GR" sz="2500" dirty="0" smtClean="0"/>
              <a:t>Η επιλογή και διασκευή ξένης ταινίας από τους μαθητές κατά τη διάρκεια των θερινών διακοπών</a:t>
            </a:r>
          </a:p>
          <a:p>
            <a:pPr eaLnBrk="1" hangingPunct="1"/>
            <a:r>
              <a:rPr lang="el-GR" sz="2500" dirty="0" smtClean="0"/>
              <a:t>Η στενή σχέση του θεάτρου με την ιστορία, τις παραδόσεις, την πολιτισμική συνείδηση και τη συλλογική μνήμη της ανθρωπότητας</a:t>
            </a:r>
          </a:p>
          <a:p>
            <a:pPr eaLnBrk="1" hangingPunct="1"/>
            <a:r>
              <a:rPr lang="el-GR" sz="2500" dirty="0" smtClean="0"/>
              <a:t>Η δύναμη μετάδοσης συγκλονιστικών συναισθημάτων, μηνυμάτων και γνώσεων</a:t>
            </a:r>
            <a:endParaRPr lang="en-US" sz="2500" dirty="0" smtClean="0"/>
          </a:p>
          <a:p>
            <a:pPr eaLnBrk="1" hangingPunct="1"/>
            <a:endParaRPr lang="el-GR" sz="2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Τίτλος"/>
          <p:cNvSpPr>
            <a:spLocks noGrp="1"/>
          </p:cNvSpPr>
          <p:nvPr>
            <p:ph type="title"/>
          </p:nvPr>
        </p:nvSpPr>
        <p:spPr/>
        <p:txBody>
          <a:bodyPr>
            <a:normAutofit fontScale="90000"/>
          </a:bodyPr>
          <a:lstStyle/>
          <a:p>
            <a:pPr eaLnBrk="1" hangingPunct="1"/>
            <a:r>
              <a:rPr lang="el-GR" smtClean="0">
                <a:solidFill>
                  <a:srgbClr val="88A44D"/>
                </a:solidFill>
              </a:rPr>
              <a:t>Στόχοι υλοποίησης προγράμματος</a:t>
            </a:r>
          </a:p>
        </p:txBody>
      </p:sp>
      <p:sp>
        <p:nvSpPr>
          <p:cNvPr id="3" name="2 - Θέση περιεχομένου"/>
          <p:cNvSpPr>
            <a:spLocks noGrp="1"/>
          </p:cNvSpPr>
          <p:nvPr>
            <p:ph idx="1"/>
          </p:nvPr>
        </p:nvSpPr>
        <p:spPr>
          <a:xfrm>
            <a:off x="990599" y="2133600"/>
            <a:ext cx="7815263" cy="3733800"/>
          </a:xfrm>
        </p:spPr>
        <p:txBody>
          <a:bodyPr>
            <a:normAutofit/>
          </a:bodyPr>
          <a:lstStyle/>
          <a:p>
            <a:pPr eaLnBrk="1" hangingPunct="1">
              <a:lnSpc>
                <a:spcPct val="90000"/>
              </a:lnSpc>
            </a:pPr>
            <a:r>
              <a:rPr lang="el-GR" sz="2400" dirty="0" smtClean="0"/>
              <a:t>Η ανάδειξη ικανοτήτων και ταλέντων των μαθητών</a:t>
            </a:r>
          </a:p>
          <a:p>
            <a:pPr eaLnBrk="1" hangingPunct="1">
              <a:lnSpc>
                <a:spcPct val="90000"/>
              </a:lnSpc>
            </a:pPr>
            <a:r>
              <a:rPr lang="el-GR" sz="2400" dirty="0" smtClean="0"/>
              <a:t>Η έκφραση συναισθημάτων</a:t>
            </a:r>
          </a:p>
          <a:p>
            <a:pPr eaLnBrk="1" hangingPunct="1">
              <a:lnSpc>
                <a:spcPct val="90000"/>
              </a:lnSpc>
            </a:pPr>
            <a:r>
              <a:rPr lang="el-GR" sz="2400" dirty="0" smtClean="0"/>
              <a:t>Η καλλιέργεια του αισθήματος της προσωπικής ευθύνης για θέματα που αφορούν την ομάδα</a:t>
            </a:r>
          </a:p>
          <a:p>
            <a:pPr eaLnBrk="1" hangingPunct="1">
              <a:lnSpc>
                <a:spcPct val="90000"/>
              </a:lnSpc>
            </a:pPr>
            <a:r>
              <a:rPr lang="el-GR" sz="2400" dirty="0" smtClean="0"/>
              <a:t>Η επίλυση κρίσεων και προβλημάτων που προκύπτουν κατά τη διάρκεια της προετοιμασίας μιας παράστασης</a:t>
            </a:r>
          </a:p>
          <a:p>
            <a:pPr eaLnBrk="1" hangingPunct="1">
              <a:lnSpc>
                <a:spcPct val="90000"/>
              </a:lnSpc>
            </a:pPr>
            <a:r>
              <a:rPr lang="el-GR" sz="2400" dirty="0" smtClean="0"/>
              <a:t>Η αποδέσμευση της φαντασίας των μαθητών και η ανάπτυξη των δημιουργικών τους δυνάμεων</a:t>
            </a:r>
          </a:p>
          <a:p>
            <a:pPr eaLnBrk="1" hangingPunct="1">
              <a:lnSpc>
                <a:spcPct val="90000"/>
              </a:lnSpc>
              <a:buFont typeface="Wingdings 2" pitchFamily="18" charset="2"/>
              <a:buNone/>
            </a:pPr>
            <a:endParaRPr lang="el-G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hangingPunct="1"/>
            <a:r>
              <a:rPr lang="el-GR" smtClean="0">
                <a:solidFill>
                  <a:srgbClr val="88A44D"/>
                </a:solidFill>
              </a:rPr>
              <a:t>Στάδια υλοποίησης</a:t>
            </a:r>
          </a:p>
        </p:txBody>
      </p:sp>
      <p:sp>
        <p:nvSpPr>
          <p:cNvPr id="23554" name="2 - Θέση περιεχομένου"/>
          <p:cNvSpPr>
            <a:spLocks noGrp="1"/>
          </p:cNvSpPr>
          <p:nvPr>
            <p:ph idx="1"/>
          </p:nvPr>
        </p:nvSpPr>
        <p:spPr>
          <a:xfrm>
            <a:off x="990600" y="1981200"/>
            <a:ext cx="7815263" cy="4038600"/>
          </a:xfrm>
        </p:spPr>
        <p:txBody>
          <a:bodyPr/>
          <a:lstStyle/>
          <a:p>
            <a:pPr eaLnBrk="1" hangingPunct="1"/>
            <a:endParaRPr lang="el-GR" sz="2000" b="1" dirty="0" smtClean="0">
              <a:solidFill>
                <a:srgbClr val="7030A0"/>
              </a:solidFill>
              <a:latin typeface="Arial" charset="0"/>
              <a:cs typeface="Arial" charset="0"/>
            </a:endParaRPr>
          </a:p>
          <a:p>
            <a:pPr>
              <a:buFont typeface="Wingdings" pitchFamily="2" charset="2"/>
              <a:buChar char="Ø"/>
            </a:pPr>
            <a:r>
              <a:rPr lang="el-GR" sz="2000" b="1" dirty="0" smtClean="0">
                <a:cs typeface="Arial" charset="0"/>
              </a:rPr>
              <a:t>Επιλογή θέματος (προβληματισμός – στόχοι)</a:t>
            </a:r>
            <a:endParaRPr lang="el-GR" sz="2000" dirty="0" smtClean="0"/>
          </a:p>
          <a:p>
            <a:pPr>
              <a:buFont typeface="Wingdings 2" pitchFamily="18" charset="2"/>
              <a:buNone/>
            </a:pPr>
            <a:endParaRPr lang="el-GR" sz="2000" b="1" dirty="0" smtClean="0">
              <a:cs typeface="Arial" charset="0"/>
            </a:endParaRPr>
          </a:p>
          <a:p>
            <a:pPr>
              <a:buFont typeface="Wingdings" pitchFamily="2" charset="2"/>
              <a:buChar char="Ø"/>
            </a:pPr>
            <a:r>
              <a:rPr lang="el-GR" sz="2000" b="1" dirty="0" smtClean="0">
                <a:cs typeface="Arial" charset="0"/>
              </a:rPr>
              <a:t>Προγραμματισμός δραστηριοτήτων</a:t>
            </a:r>
          </a:p>
          <a:p>
            <a:endParaRPr lang="el-GR" sz="2000" b="1" dirty="0" smtClean="0">
              <a:cs typeface="Arial" charset="0"/>
            </a:endParaRPr>
          </a:p>
          <a:p>
            <a:pPr>
              <a:buFont typeface="Wingdings" pitchFamily="2" charset="2"/>
              <a:buChar char="Ø"/>
            </a:pPr>
            <a:r>
              <a:rPr lang="el-GR" sz="2000" b="1" dirty="0" smtClean="0">
                <a:cs typeface="Arial" charset="0"/>
              </a:rPr>
              <a:t>Υλοποίηση δραστηριοτήτων</a:t>
            </a:r>
          </a:p>
          <a:p>
            <a:pPr>
              <a:buFont typeface="Wingdings 2" pitchFamily="18" charset="2"/>
              <a:buNone/>
            </a:pPr>
            <a:endParaRPr lang="el-GR" sz="2000" b="1" dirty="0" smtClean="0">
              <a:cs typeface="Arial" charset="0"/>
            </a:endParaRPr>
          </a:p>
          <a:p>
            <a:pPr>
              <a:buFont typeface="Wingdings" pitchFamily="2" charset="2"/>
              <a:buChar char="Ø"/>
            </a:pPr>
            <a:r>
              <a:rPr lang="el-GR" sz="2000" b="1" dirty="0" smtClean="0">
                <a:cs typeface="Arial" charset="0"/>
              </a:rPr>
              <a:t>Αξιολόγηση</a:t>
            </a:r>
          </a:p>
          <a:p>
            <a:pPr>
              <a:buFont typeface="Wingdings 2" pitchFamily="18" charset="2"/>
              <a:buNone/>
            </a:pPr>
            <a:endParaRPr lang="el-GR" sz="2000" b="1" dirty="0" smtClean="0">
              <a:cs typeface="Arial" charset="0"/>
            </a:endParaRPr>
          </a:p>
          <a:p>
            <a:pPr>
              <a:buFont typeface="Wingdings" pitchFamily="2" charset="2"/>
              <a:buChar char="Ø"/>
            </a:pPr>
            <a:r>
              <a:rPr lang="el-GR" sz="2000" b="1" dirty="0" smtClean="0">
                <a:cs typeface="Arial" charset="0"/>
              </a:rPr>
              <a:t>Ανατροφοδότηση</a:t>
            </a:r>
          </a:p>
          <a:p>
            <a:pPr eaLnBrk="1" hangingPunct="1"/>
            <a:endParaRPr lang="el-GR" sz="2000" b="1" dirty="0" smtClean="0">
              <a:latin typeface="Arial" charset="0"/>
              <a:cs typeface="Arial" charset="0"/>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833</TotalTime>
  <Words>444</Words>
  <Application>Microsoft Office PowerPoint</Application>
  <PresentationFormat>Προβολή στην οθόνη (4:3)</PresentationFormat>
  <Paragraphs>45</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Ηλιοστάσιο</vt:lpstr>
      <vt:lpstr>ΠΡΟΓΡΑΜΜΑ ΑΓΩΓΗΣ ΣΤΑΔΙΟΔΡΟΜΙΑΣ : «Αναζητώντας κλίσεις και ταλέντα με οδηγό μια μουσικοχορευτική παράσταση»</vt:lpstr>
      <vt:lpstr>Διαφάνεια 2</vt:lpstr>
      <vt:lpstr>Γιατί κάνουμε θέατρο;</vt:lpstr>
      <vt:lpstr>Γιατί κάνουμε θέατρο;</vt:lpstr>
      <vt:lpstr>Γιατί κάνουμε θέατρο;</vt:lpstr>
      <vt:lpstr>Γιατί κάνουμε θέατρο;</vt:lpstr>
      <vt:lpstr>Κριτήρια επιλογής δράσης</vt:lpstr>
      <vt:lpstr>Στόχοι υλοποίησης προγράμματος</vt:lpstr>
      <vt:lpstr>Στάδια υλοποίησης</vt:lpstr>
      <vt:lpstr>Τι λένε τα παιδιά:</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και Επάγγελμα: Οι μαθητές γίνονται μικροί ερευνητές.</dc:title>
  <dc:creator>altec</dc:creator>
  <cp:lastModifiedBy>User</cp:lastModifiedBy>
  <cp:revision>139</cp:revision>
  <dcterms:created xsi:type="dcterms:W3CDTF">2013-06-03T07:12:35Z</dcterms:created>
  <dcterms:modified xsi:type="dcterms:W3CDTF">2014-05-09T09:39:48Z</dcterms:modified>
</cp:coreProperties>
</file>