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84" r:id="rId2"/>
    <p:sldId id="256" r:id="rId3"/>
    <p:sldId id="257" r:id="rId4"/>
    <p:sldId id="282" r:id="rId5"/>
    <p:sldId id="258" r:id="rId6"/>
    <p:sldId id="267" r:id="rId7"/>
    <p:sldId id="270" r:id="rId8"/>
    <p:sldId id="271" r:id="rId9"/>
    <p:sldId id="272" r:id="rId10"/>
    <p:sldId id="274" r:id="rId11"/>
    <p:sldId id="275" r:id="rId12"/>
    <p:sldId id="276" r:id="rId13"/>
    <p:sldId id="277" r:id="rId14"/>
    <p:sldId id="259" r:id="rId15"/>
    <p:sldId id="263" r:id="rId16"/>
    <p:sldId id="260" r:id="rId17"/>
    <p:sldId id="261" r:id="rId18"/>
    <p:sldId id="262" r:id="rId19"/>
    <p:sldId id="278" r:id="rId20"/>
    <p:sldId id="279" r:id="rId21"/>
    <p:sldId id="280" r:id="rId22"/>
    <p:sldId id="265" r:id="rId23"/>
    <p:sldId id="281"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1000E7-954A-45F2-9437-A868C75E8AF2}" type="datetimeFigureOut">
              <a:rPr lang="el-GR" smtClean="0"/>
              <a:pPr/>
              <a:t>30/6/2014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EB57C-15A7-463D-BA39-2F0AD68C9607}" type="slidenum">
              <a:rPr lang="el-GR" smtClean="0"/>
              <a:pPr/>
              <a:t>‹#›</a:t>
            </a:fld>
            <a:endParaRPr lang="el-GR"/>
          </a:p>
        </p:txBody>
      </p:sp>
    </p:spTree>
    <p:extLst>
      <p:ext uri="{BB962C8B-B14F-4D97-AF65-F5344CB8AC3E}">
        <p14:creationId xmlns:p14="http://schemas.microsoft.com/office/powerpoint/2010/main" val="1558358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Slide Number Placeholder 3"/>
          <p:cNvSpPr>
            <a:spLocks noGrp="1"/>
          </p:cNvSpPr>
          <p:nvPr>
            <p:ph type="sldNum" sz="quarter" idx="5"/>
          </p:nvPr>
        </p:nvSpPr>
        <p:spPr/>
        <p:txBody>
          <a:bodyPr/>
          <a:lstStyle/>
          <a:p>
            <a:pPr>
              <a:defRPr/>
            </a:pPr>
            <a:fld id="{AF72E51A-11C7-48A2-9D85-F3361DD109D3}" type="slidenum">
              <a:rPr lang="el-GR" smtClean="0"/>
              <a:pPr>
                <a:defRPr/>
              </a:pPr>
              <a:t>11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Slide Number Placeholder 3"/>
          <p:cNvSpPr>
            <a:spLocks noGrp="1"/>
          </p:cNvSpPr>
          <p:nvPr>
            <p:ph type="sldNum" sz="quarter" idx="5"/>
          </p:nvPr>
        </p:nvSpPr>
        <p:spPr/>
        <p:txBody>
          <a:bodyPr/>
          <a:lstStyle/>
          <a:p>
            <a:pPr>
              <a:defRPr/>
            </a:pPr>
            <a:fld id="{0335BCE4-F355-4110-BAAD-E2EBDF0DA16A}" type="slidenum">
              <a:rPr lang="el-GR" smtClean="0"/>
              <a:pPr>
                <a:defRPr/>
              </a:pPr>
              <a:t>12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Τίτλος 28"/>
          <p:cNvSpPr>
            <a:spLocks noGrp="1"/>
          </p:cNvSpPr>
          <p:nvPr>
            <p:ph type="ctrTitle"/>
          </p:nvPr>
        </p:nvSpPr>
        <p:spPr>
          <a:xfrm>
            <a:off x="381000" y="4853411"/>
            <a:ext cx="8458200" cy="1222375"/>
          </a:xfrm>
        </p:spPr>
        <p:txBody>
          <a:bodyPr anchor="t"/>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16" name="Θέση ημερομηνίας 15"/>
          <p:cNvSpPr>
            <a:spLocks noGrp="1"/>
          </p:cNvSpPr>
          <p:nvPr>
            <p:ph type="dt" sz="half" idx="10"/>
          </p:nvPr>
        </p:nvSpPr>
        <p:spPr/>
        <p:txBody>
          <a:bodyPr/>
          <a:lstStyle/>
          <a:p>
            <a:fld id="{F2853615-BFDE-46DE-814C-47EC6EF6D371}" type="datetimeFigureOut">
              <a:rPr lang="el-GR" smtClean="0"/>
              <a:pPr/>
              <a:t>30/6/2014</a:t>
            </a:fld>
            <a:endParaRPr lang="el-GR"/>
          </a:p>
        </p:txBody>
      </p:sp>
      <p:sp>
        <p:nvSpPr>
          <p:cNvPr id="2" name="Θέση υποσέλιδου 1"/>
          <p:cNvSpPr>
            <a:spLocks noGrp="1"/>
          </p:cNvSpPr>
          <p:nvPr>
            <p:ph type="ftr" sz="quarter" idx="11"/>
          </p:nvPr>
        </p:nvSpPr>
        <p:spPr/>
        <p:txBody>
          <a:bodyPr/>
          <a:lstStyle/>
          <a:p>
            <a:endParaRPr lang="el-GR"/>
          </a:p>
        </p:txBody>
      </p:sp>
      <p:sp>
        <p:nvSpPr>
          <p:cNvPr id="15" name="Θέση αριθμού διαφάνειας 14"/>
          <p:cNvSpPr>
            <a:spLocks noGrp="1"/>
          </p:cNvSpPr>
          <p:nvPr>
            <p:ph type="sldNum" sz="quarter" idx="12"/>
          </p:nvPr>
        </p:nvSpPr>
        <p:spPr>
          <a:xfrm>
            <a:off x="8229600" y="6473952"/>
            <a:ext cx="758952" cy="246888"/>
          </a:xfrm>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pPr/>
              <a:t>30/6/2014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58000" y="549276"/>
            <a:ext cx="18288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549276"/>
            <a:ext cx="62484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pPr/>
              <a:t>30/6/2014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2" name="Τίτλος 21"/>
          <p:cNvSpPr>
            <a:spLocks noGrp="1"/>
          </p:cNvSpPr>
          <p:nvPr>
            <p:ph type="title"/>
          </p:nvPr>
        </p:nvSpPr>
        <p:spPr/>
        <p:txBody>
          <a:bodyPr/>
          <a:lstStyle/>
          <a:p>
            <a:r>
              <a:rPr kumimoji="0" lang="el-GR" smtClean="0"/>
              <a:t>Στυλ κύριου τίτλου</a:t>
            </a:r>
            <a:endParaRPr kumimoji="0" lang="en-US"/>
          </a:p>
        </p:txBody>
      </p:sp>
      <p:sp>
        <p:nvSpPr>
          <p:cNvPr id="27" name="Θέση περιεχομένου 26"/>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Θέση ημερομηνίας 24"/>
          <p:cNvSpPr>
            <a:spLocks noGrp="1"/>
          </p:cNvSpPr>
          <p:nvPr>
            <p:ph type="dt" sz="half" idx="10"/>
          </p:nvPr>
        </p:nvSpPr>
        <p:spPr/>
        <p:txBody>
          <a:bodyPr/>
          <a:lstStyle/>
          <a:p>
            <a:fld id="{F2853615-BFDE-46DE-814C-47EC6EF6D371}" type="datetimeFigureOut">
              <a:rPr lang="el-GR" smtClean="0"/>
              <a:pPr/>
              <a:t>30/6/2014</a:t>
            </a:fld>
            <a:endParaRPr lang="el-GR"/>
          </a:p>
        </p:txBody>
      </p:sp>
      <p:sp>
        <p:nvSpPr>
          <p:cNvPr id="19" name="Θέση υποσέλιδου 18"/>
          <p:cNvSpPr>
            <a:spLocks noGrp="1"/>
          </p:cNvSpPr>
          <p:nvPr>
            <p:ph type="ftr" sz="quarter" idx="11"/>
          </p:nvPr>
        </p:nvSpPr>
        <p:spPr>
          <a:xfrm>
            <a:off x="3581400" y="76200"/>
            <a:ext cx="2895600" cy="288925"/>
          </a:xfrm>
        </p:spPr>
        <p:txBody>
          <a:bodyPr/>
          <a:lstStyle/>
          <a:p>
            <a:endParaRPr lang="el-GR"/>
          </a:p>
        </p:txBody>
      </p:sp>
      <p:sp>
        <p:nvSpPr>
          <p:cNvPr id="16" name="Θέση αριθμού διαφάνειας 15"/>
          <p:cNvSpPr>
            <a:spLocks noGrp="1"/>
          </p:cNvSpPr>
          <p:nvPr>
            <p:ph type="sldNum" sz="quarter" idx="12"/>
          </p:nvPr>
        </p:nvSpPr>
        <p:spPr>
          <a:xfrm>
            <a:off x="8229600" y="6473952"/>
            <a:ext cx="758952" cy="246888"/>
          </a:xfrm>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Θέση κειμένου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19" name="Θέση ημερομηνίας 18"/>
          <p:cNvSpPr>
            <a:spLocks noGrp="1"/>
          </p:cNvSpPr>
          <p:nvPr>
            <p:ph type="dt" sz="half" idx="10"/>
          </p:nvPr>
        </p:nvSpPr>
        <p:spPr/>
        <p:txBody>
          <a:bodyPr/>
          <a:lstStyle/>
          <a:p>
            <a:fld id="{F2853615-BFDE-46DE-814C-47EC6EF6D371}" type="datetimeFigureOut">
              <a:rPr lang="el-GR" smtClean="0"/>
              <a:pPr/>
              <a:t>30/6/2014</a:t>
            </a:fld>
            <a:endParaRPr lang="el-GR"/>
          </a:p>
        </p:txBody>
      </p:sp>
      <p:sp>
        <p:nvSpPr>
          <p:cNvPr id="11" name="Θέση υποσέλιδου 10"/>
          <p:cNvSpPr>
            <a:spLocks noGrp="1"/>
          </p:cNvSpPr>
          <p:nvPr>
            <p:ph type="ftr" sz="quarter" idx="11"/>
          </p:nvPr>
        </p:nvSpPr>
        <p:spPr/>
        <p:txBody>
          <a:bodyPr/>
          <a:lstStyle/>
          <a:p>
            <a:endParaRPr lang="el-GR"/>
          </a:p>
        </p:txBody>
      </p:sp>
      <p:sp>
        <p:nvSpPr>
          <p:cNvPr id="16" name="Θέση αριθμού διαφάνειας 15"/>
          <p:cNvSpPr>
            <a:spLocks noGrp="1"/>
          </p:cNvSpPr>
          <p:nvPr>
            <p:ph type="sldNum" sz="quarter" idx="12"/>
          </p:nvPr>
        </p:nvSpPr>
        <p:spPr/>
        <p:txBody>
          <a:bodyPr/>
          <a:lstStyle/>
          <a:p>
            <a:fld id="{3DF53439-851E-44AD-84B1-B6BFC3D0C743}" type="slidenum">
              <a:rPr lang="el-GR" smtClean="0"/>
              <a:pPr/>
              <a:t>‹#›</a:t>
            </a:fld>
            <a:endParaRPr lang="el-GR"/>
          </a:p>
        </p:txBody>
      </p:sp>
      <p:sp>
        <p:nvSpPr>
          <p:cNvPr id="8" name="Τίτλος 7"/>
          <p:cNvSpPr>
            <a:spLocks noGrp="1"/>
          </p:cNvSpPr>
          <p:nvPr>
            <p:ph type="title"/>
          </p:nvPr>
        </p:nvSpPr>
        <p:spPr>
          <a:xfrm>
            <a:off x="180475" y="2947085"/>
            <a:ext cx="8686800" cy="1184825"/>
          </a:xfrm>
        </p:spPr>
        <p:txBody>
          <a:bodyPr rtlCol="0" anchor="t"/>
          <a:lstStyle>
            <a:lvl1pPr algn="r">
              <a:defRPr/>
            </a:lvl1pPr>
          </a:lstStyle>
          <a:p>
            <a:r>
              <a:rPr kumimoji="0" lang="el-GR" smtClean="0"/>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Τίτλος 19"/>
          <p:cNvSpPr>
            <a:spLocks noGrp="1"/>
          </p:cNvSpPr>
          <p:nvPr>
            <p:ph type="title"/>
          </p:nvPr>
        </p:nvSpPr>
        <p:spPr>
          <a:xfrm>
            <a:off x="301752" y="457200"/>
            <a:ext cx="8686800" cy="841248"/>
          </a:xfrm>
        </p:spPr>
        <p:txBody>
          <a:bodyPr/>
          <a:lstStyle/>
          <a:p>
            <a:r>
              <a:rPr kumimoji="0" lang="el-GR" smtClean="0"/>
              <a:t>Στυλ κύριου τίτλου</a:t>
            </a:r>
            <a:endParaRPr kumimoji="0" lang="en-US"/>
          </a:p>
        </p:txBody>
      </p:sp>
      <p:sp>
        <p:nvSpPr>
          <p:cNvPr id="14" name="Θέση περιεχομένου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Θέση ημερομηνίας 20"/>
          <p:cNvSpPr>
            <a:spLocks noGrp="1"/>
          </p:cNvSpPr>
          <p:nvPr>
            <p:ph type="dt" sz="half" idx="10"/>
          </p:nvPr>
        </p:nvSpPr>
        <p:spPr/>
        <p:txBody>
          <a:bodyPr/>
          <a:lstStyle/>
          <a:p>
            <a:fld id="{F2853615-BFDE-46DE-814C-47EC6EF6D371}" type="datetimeFigureOut">
              <a:rPr lang="el-GR" smtClean="0"/>
              <a:pPr/>
              <a:t>30/6/2014</a:t>
            </a:fld>
            <a:endParaRPr lang="el-GR"/>
          </a:p>
        </p:txBody>
      </p:sp>
      <p:sp>
        <p:nvSpPr>
          <p:cNvPr id="10" name="Θέση υποσέλιδου 9"/>
          <p:cNvSpPr>
            <a:spLocks noGrp="1"/>
          </p:cNvSpPr>
          <p:nvPr>
            <p:ph type="ftr" sz="quarter" idx="11"/>
          </p:nvPr>
        </p:nvSpPr>
        <p:spPr/>
        <p:txBody>
          <a:bodyPr/>
          <a:lstStyle/>
          <a:p>
            <a:endParaRPr lang="el-GR"/>
          </a:p>
        </p:txBody>
      </p:sp>
      <p:sp>
        <p:nvSpPr>
          <p:cNvPr id="31" name="Θέση αριθμού διαφάνειας 30"/>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Τίτλος 28"/>
          <p:cNvSpPr>
            <a:spLocks noGrp="1"/>
          </p:cNvSpPr>
          <p:nvPr>
            <p:ph type="title"/>
          </p:nvPr>
        </p:nvSpPr>
        <p:spPr>
          <a:xfrm>
            <a:off x="304800" y="5410200"/>
            <a:ext cx="8610600" cy="882650"/>
          </a:xfrm>
        </p:spPr>
        <p:txBody>
          <a:bodyPr anchor="ctr"/>
          <a:lstStyle>
            <a:lvl1pPr>
              <a:defRPr/>
            </a:lvl1p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25" name="Θέση κειμένου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Θέση περιεχομένου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Θέση ημερομηνίας 9"/>
          <p:cNvSpPr>
            <a:spLocks noGrp="1"/>
          </p:cNvSpPr>
          <p:nvPr>
            <p:ph type="dt" sz="half" idx="10"/>
          </p:nvPr>
        </p:nvSpPr>
        <p:spPr/>
        <p:txBody>
          <a:bodyPr/>
          <a:lstStyle/>
          <a:p>
            <a:fld id="{F2853615-BFDE-46DE-814C-47EC6EF6D371}" type="datetimeFigureOut">
              <a:rPr lang="el-GR" smtClean="0"/>
              <a:pPr/>
              <a:t>30/6/2014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a:xfrm>
            <a:off x="8229600" y="6477000"/>
            <a:ext cx="762000" cy="246888"/>
          </a:xfrm>
        </p:spPr>
        <p:txBody>
          <a:bodyPr/>
          <a:lstStyle/>
          <a:p>
            <a:fld id="{3DF53439-851E-44AD-84B1-B6BFC3D0C743}" type="slidenum">
              <a:rPr lang="el-GR" smtClean="0"/>
              <a:pPr/>
              <a:t>‹#›</a:t>
            </a:fld>
            <a:endParaRPr lang="el-GR"/>
          </a:p>
        </p:txBody>
      </p:sp>
      <p:sp>
        <p:nvSpPr>
          <p:cNvPr id="11" name="Ευθεία γραμμή σύνδεσης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Τίτλος 29"/>
          <p:cNvSpPr>
            <a:spLocks noGrp="1"/>
          </p:cNvSpPr>
          <p:nvPr>
            <p:ph type="title"/>
          </p:nvPr>
        </p:nvSpPr>
        <p:spPr>
          <a:xfrm>
            <a:off x="301752" y="457200"/>
            <a:ext cx="8686800" cy="841248"/>
          </a:xfrm>
        </p:spPr>
        <p:txBody>
          <a:bodyPr/>
          <a:lstStyle/>
          <a:p>
            <a:r>
              <a:rPr kumimoji="0" lang="el-GR" smtClean="0"/>
              <a:t>Στυλ κύριου τίτλου</a:t>
            </a:r>
            <a:endParaRPr kumimoji="0" lang="en-US"/>
          </a:p>
        </p:txBody>
      </p:sp>
      <p:sp>
        <p:nvSpPr>
          <p:cNvPr id="12" name="Θέση ημερομηνίας 11"/>
          <p:cNvSpPr>
            <a:spLocks noGrp="1"/>
          </p:cNvSpPr>
          <p:nvPr>
            <p:ph type="dt" sz="half" idx="10"/>
          </p:nvPr>
        </p:nvSpPr>
        <p:spPr/>
        <p:txBody>
          <a:bodyPr/>
          <a:lstStyle/>
          <a:p>
            <a:fld id="{F2853615-BFDE-46DE-814C-47EC6EF6D371}" type="datetimeFigureOut">
              <a:rPr lang="el-GR" smtClean="0"/>
              <a:pPr/>
              <a:t>30/6/2014</a:t>
            </a:fld>
            <a:endParaRPr lang="el-GR"/>
          </a:p>
        </p:txBody>
      </p:sp>
      <p:sp>
        <p:nvSpPr>
          <p:cNvPr id="21" name="Θέση υποσέλιδου 20"/>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fld id="{F2853615-BFDE-46DE-814C-47EC6EF6D371}" type="datetimeFigureOut">
              <a:rPr lang="el-GR" smtClean="0"/>
              <a:pPr/>
              <a:t>30/6/2014</a:t>
            </a:fld>
            <a:endParaRPr lang="el-GR"/>
          </a:p>
        </p:txBody>
      </p:sp>
      <p:sp>
        <p:nvSpPr>
          <p:cNvPr id="24" name="Θέση υποσέλιδου 23"/>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Ευθεία γραμμή σύνδεσης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Τίτλος 11"/>
          <p:cNvSpPr>
            <a:spLocks noGrp="1"/>
          </p:cNvSpPr>
          <p:nvPr>
            <p:ph type="title"/>
          </p:nvPr>
        </p:nvSpPr>
        <p:spPr>
          <a:xfrm>
            <a:off x="457200" y="5486400"/>
            <a:ext cx="8458200" cy="520700"/>
          </a:xfrm>
        </p:spPr>
        <p:txBody>
          <a:bodyPr anchor="ctr"/>
          <a:lstStyle>
            <a:lvl1pPr algn="l">
              <a:buNone/>
              <a:defRPr sz="2000" b="1"/>
            </a:lvl1pPr>
          </a:lstStyle>
          <a:p>
            <a:r>
              <a:rPr kumimoji="0" lang="el-GR" smtClean="0"/>
              <a:t>Στυλ κύριου τίτλου</a:t>
            </a:r>
            <a:endParaRPr kumimoji="0" lang="en-US"/>
          </a:p>
        </p:txBody>
      </p:sp>
      <p:sp>
        <p:nvSpPr>
          <p:cNvPr id="26" name="Θέση κειμένου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14" name="Θέση περιεχομένου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Θέση ημερομηνίας 24"/>
          <p:cNvSpPr>
            <a:spLocks noGrp="1"/>
          </p:cNvSpPr>
          <p:nvPr>
            <p:ph type="dt" sz="half" idx="10"/>
          </p:nvPr>
        </p:nvSpPr>
        <p:spPr/>
        <p:txBody>
          <a:bodyPr/>
          <a:lstStyle/>
          <a:p>
            <a:fld id="{F2853615-BFDE-46DE-814C-47EC6EF6D371}" type="datetimeFigureOut">
              <a:rPr lang="el-GR" smtClean="0"/>
              <a:pPr/>
              <a:t>30/6/2014</a:t>
            </a:fld>
            <a:endParaRPr lang="el-GR"/>
          </a:p>
        </p:txBody>
      </p:sp>
      <p:sp>
        <p:nvSpPr>
          <p:cNvPr id="29" name="Θέση υποσέλιδου 28"/>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Θέση εικόνας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Θέση ημερομηνίας 6"/>
          <p:cNvSpPr>
            <a:spLocks noGrp="1"/>
          </p:cNvSpPr>
          <p:nvPr>
            <p:ph type="dt" sz="half" idx="10"/>
          </p:nvPr>
        </p:nvSpPr>
        <p:spPr/>
        <p:txBody>
          <a:bodyPr/>
          <a:lstStyle/>
          <a:p>
            <a:fld id="{F2853615-BFDE-46DE-814C-47EC6EF6D371}" type="datetimeFigureOut">
              <a:rPr lang="el-GR" smtClean="0"/>
              <a:pPr/>
              <a:t>30/6/2014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31" name="Θέση αριθμού διαφάνειας 30"/>
          <p:cNvSpPr>
            <a:spLocks noGrp="1"/>
          </p:cNvSpPr>
          <p:nvPr>
            <p:ph type="sldNum" sz="quarter" idx="12"/>
          </p:nvPr>
        </p:nvSpPr>
        <p:spPr/>
        <p:txBody>
          <a:bodyPr/>
          <a:lstStyle/>
          <a:p>
            <a:fld id="{3DF53439-851E-44AD-84B1-B6BFC3D0C743}" type="slidenum">
              <a:rPr lang="el-GR" smtClean="0"/>
              <a:pPr/>
              <a:t>‹#›</a:t>
            </a:fld>
            <a:endParaRPr lang="el-GR"/>
          </a:p>
        </p:txBody>
      </p:sp>
      <p:sp>
        <p:nvSpPr>
          <p:cNvPr id="17" name="Τίτλος 16"/>
          <p:cNvSpPr>
            <a:spLocks noGrp="1"/>
          </p:cNvSpPr>
          <p:nvPr>
            <p:ph type="title"/>
          </p:nvPr>
        </p:nvSpPr>
        <p:spPr>
          <a:xfrm>
            <a:off x="381000" y="4993760"/>
            <a:ext cx="5867400" cy="522288"/>
          </a:xfrm>
        </p:spPr>
        <p:txBody>
          <a:bodyPr anchor="ctr"/>
          <a:lstStyle>
            <a:lvl1pPr algn="l">
              <a:buNone/>
              <a:defRPr sz="2000" b="1"/>
            </a:lvl1pPr>
          </a:lstStyle>
          <a:p>
            <a:r>
              <a:rPr kumimoji="0" lang="el-GR" smtClean="0"/>
              <a:t>Στυλ κύριου τίτλου</a:t>
            </a:r>
            <a:endParaRPr kumimoji="0" lang="en-US"/>
          </a:p>
        </p:txBody>
      </p:sp>
      <p:sp>
        <p:nvSpPr>
          <p:cNvPr id="26" name="Θέση κειμένου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Θέση κειμένου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Θέση ημερομηνίας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2853615-BFDE-46DE-814C-47EC6EF6D371}" type="datetimeFigureOut">
              <a:rPr lang="el-GR" smtClean="0"/>
              <a:pPr/>
              <a:t>30/6/2014</a:t>
            </a:fld>
            <a:endParaRPr lang="el-GR"/>
          </a:p>
        </p:txBody>
      </p:sp>
      <p:sp>
        <p:nvSpPr>
          <p:cNvPr id="28" name="Θέση υποσέλιδου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Θέση αριθμού διαφάνειας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DF53439-851E-44AD-84B1-B6BFC3D0C743}" type="slidenum">
              <a:rPr lang="el-GR" smtClean="0"/>
              <a:pPr/>
              <a:t>‹#›</a:t>
            </a:fld>
            <a:endParaRPr lang="el-GR"/>
          </a:p>
        </p:txBody>
      </p:sp>
      <p:sp>
        <p:nvSpPr>
          <p:cNvPr id="10" name="Θέση τίτλου 9"/>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Στυλ κύριου τίτλου</a:t>
            </a:r>
            <a:endParaRPr kumimoji="0" lang="en-US"/>
          </a:p>
        </p:txBody>
      </p:sp>
      <p:sp>
        <p:nvSpPr>
          <p:cNvPr id="9" name="Ευθεία γραμμή σύνδεσης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Ευθεία γραμμή σύνδεσης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1</a:t>
            </a:r>
            <a:r>
              <a:rPr lang="el-GR" baseline="30000" dirty="0" smtClean="0"/>
              <a:t>ο</a:t>
            </a:r>
            <a:r>
              <a:rPr lang="el-GR" dirty="0" smtClean="0"/>
              <a:t> </a:t>
            </a:r>
            <a:r>
              <a:rPr lang="el-GR" dirty="0" err="1" smtClean="0"/>
              <a:t>ΓυμνΑσιο</a:t>
            </a:r>
            <a:r>
              <a:rPr lang="el-GR" dirty="0" smtClean="0"/>
              <a:t> </a:t>
            </a:r>
            <a:r>
              <a:rPr lang="el-GR" dirty="0" err="1" smtClean="0"/>
              <a:t>ΣΑμου</a:t>
            </a:r>
            <a:r>
              <a:rPr lang="en-US" dirty="0" smtClean="0"/>
              <a:t/>
            </a:r>
            <a:br>
              <a:rPr lang="en-US" dirty="0" smtClean="0"/>
            </a:br>
            <a:r>
              <a:rPr lang="el-GR" dirty="0" smtClean="0"/>
              <a:t>   </a:t>
            </a:r>
            <a:r>
              <a:rPr lang="el-GR" dirty="0" err="1" smtClean="0"/>
              <a:t>ΣχοΛΙΚΟ</a:t>
            </a:r>
            <a:r>
              <a:rPr lang="el-GR" dirty="0" smtClean="0"/>
              <a:t> </a:t>
            </a:r>
            <a:r>
              <a:rPr lang="el-GR" dirty="0" err="1" smtClean="0"/>
              <a:t>ετοΣ</a:t>
            </a:r>
            <a:r>
              <a:rPr lang="el-GR" dirty="0" smtClean="0"/>
              <a:t>  2013-2014</a:t>
            </a:r>
            <a:endParaRPr lang="el-GR" dirty="0"/>
          </a:p>
        </p:txBody>
      </p:sp>
      <p:pic>
        <p:nvPicPr>
          <p:cNvPr id="4" name="3 - Θέση περιεχομένου" descr="κατάλογος22.jpg"/>
          <p:cNvPicPr>
            <a:picLocks noGrp="1" noChangeAspect="1"/>
          </p:cNvPicPr>
          <p:nvPr>
            <p:ph idx="1"/>
          </p:nvPr>
        </p:nvPicPr>
        <p:blipFill>
          <a:blip r:embed="rId2"/>
          <a:stretch>
            <a:fillRect/>
          </a:stretch>
        </p:blipFill>
        <p:spPr>
          <a:xfrm>
            <a:off x="1700306" y="1981200"/>
            <a:ext cx="6072094" cy="3505200"/>
          </a:xfr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l-GR" sz="4000" b="1" dirty="0" err="1" smtClean="0"/>
              <a:t>ΚαρκΙνοΣ</a:t>
            </a:r>
            <a:r>
              <a:rPr lang="el-GR" sz="4000" b="1" dirty="0" smtClean="0"/>
              <a:t> του </a:t>
            </a:r>
            <a:r>
              <a:rPr lang="el-GR" sz="4000" b="1" dirty="0" err="1" smtClean="0"/>
              <a:t>τραχΗλου</a:t>
            </a:r>
            <a:r>
              <a:rPr lang="el-GR" sz="4000" b="1" dirty="0" smtClean="0"/>
              <a:t> </a:t>
            </a:r>
            <a:r>
              <a:rPr lang="el-GR" sz="4000" b="1" dirty="0" err="1" smtClean="0"/>
              <a:t>τηΣ</a:t>
            </a:r>
            <a:r>
              <a:rPr lang="el-GR" sz="4000" b="1" dirty="0" smtClean="0"/>
              <a:t> </a:t>
            </a:r>
            <a:r>
              <a:rPr lang="el-GR" sz="4000" b="1" dirty="0" err="1" smtClean="0"/>
              <a:t>μΗτραΣ</a:t>
            </a:r>
            <a:r>
              <a:rPr lang="el-GR" b="1" dirty="0" smtClean="0"/>
              <a:t/>
            </a:r>
            <a:br>
              <a:rPr lang="el-GR" b="1" dirty="0" smtClean="0"/>
            </a:br>
            <a:endParaRPr lang="el-GR" b="1" dirty="0"/>
          </a:p>
        </p:txBody>
      </p:sp>
      <p:sp>
        <p:nvSpPr>
          <p:cNvPr id="3" name="Content Placeholder 2"/>
          <p:cNvSpPr>
            <a:spLocks noGrp="1"/>
          </p:cNvSpPr>
          <p:nvPr>
            <p:ph sz="half" idx="1"/>
          </p:nvPr>
        </p:nvSpPr>
        <p:spPr/>
        <p:txBody>
          <a:bodyPr>
            <a:normAutofit lnSpcReduction="10000"/>
          </a:bodyPr>
          <a:lstStyle/>
          <a:p>
            <a:pPr>
              <a:defRPr/>
            </a:pPr>
            <a:r>
              <a:rPr lang="el-GR" sz="2400" dirty="0" smtClean="0"/>
              <a:t>Ο καρκίνος του τραχήλου της μήτρας είναι ο τρίτος κατά σειρά συχνότητας καρκίνος στις γυναίκες, μετά τον καρκίνο του μαστού και του ενδομητρίου. Η μέση ηλικία των γυναικών που εμφανίζουν καρκίνο του τραχήλου κυμαίνεται μεταξύ 48 και 52 ετών.</a:t>
            </a:r>
          </a:p>
        </p:txBody>
      </p:sp>
      <p:sp>
        <p:nvSpPr>
          <p:cNvPr id="55300" name="Content Placeholder 3"/>
          <p:cNvSpPr>
            <a:spLocks noGrp="1"/>
          </p:cNvSpPr>
          <p:nvPr>
            <p:ph sz="half" idx="2"/>
          </p:nvPr>
        </p:nvSpPr>
        <p:spPr/>
        <p:txBody>
          <a:bodyPr>
            <a:normAutofit lnSpcReduction="10000"/>
          </a:bodyPr>
          <a:lstStyle/>
          <a:p>
            <a:r>
              <a:rPr lang="el-GR" dirty="0" smtClean="0"/>
              <a:t> </a:t>
            </a:r>
            <a:r>
              <a:rPr lang="el-GR" sz="2400" dirty="0" smtClean="0"/>
              <a:t>Η θνησιμότητα από τον καρκίνο του τραχήλου έχει ελαττωθεί κατά 50% στα τελευταία 40 χρόνια και η συχνότητα της προχωρημένης νόσου κατά τη διάγνωση έχει ελαττωθεί κατά 70% στο ίδιο χρονικό διάστημα. Αυτό είναι αποτέλεσμα της έγκαιρης διάγνωσης και θεραπείας, στην οποία έχει συμβάλλει κατά πολύ το τεστ Παπανικολάου.</a:t>
            </a:r>
          </a:p>
        </p:txBody>
      </p:sp>
    </p:spTree>
    <p:extLst>
      <p:ext uri="{BB962C8B-B14F-4D97-AF65-F5344CB8AC3E}">
        <p14:creationId xmlns:p14="http://schemas.microsoft.com/office/powerpoint/2010/main" val="38907534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5300">
                                            <p:txEl>
                                              <p:pRg st="0" end="0"/>
                                            </p:txEl>
                                          </p:spTgt>
                                        </p:tgtEl>
                                        <p:attrNameLst>
                                          <p:attrName>style.visibility</p:attrName>
                                        </p:attrNameLst>
                                      </p:cBhvr>
                                      <p:to>
                                        <p:strVal val="visible"/>
                                      </p:to>
                                    </p:set>
                                    <p:anim calcmode="lin" valueType="num">
                                      <p:cBhvr>
                                        <p:cTn id="21" dur="500" fill="hold"/>
                                        <p:tgtEl>
                                          <p:spTgt spid="55300">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55300">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553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530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b="1" dirty="0" smtClean="0"/>
              <a:t>Τεστ  ΠΑΠ</a:t>
            </a:r>
            <a:endParaRPr lang="el-GR" b="1" dirty="0"/>
          </a:p>
        </p:txBody>
      </p:sp>
      <p:sp>
        <p:nvSpPr>
          <p:cNvPr id="3" name="Content Placeholder 2"/>
          <p:cNvSpPr>
            <a:spLocks noGrp="1"/>
          </p:cNvSpPr>
          <p:nvPr>
            <p:ph sz="half" idx="1"/>
          </p:nvPr>
        </p:nvSpPr>
        <p:spPr/>
        <p:txBody>
          <a:bodyPr>
            <a:normAutofit lnSpcReduction="10000"/>
          </a:bodyPr>
          <a:lstStyle/>
          <a:p>
            <a:pPr>
              <a:buFont typeface="Wingdings" pitchFamily="2" charset="2"/>
              <a:buChar char="v"/>
              <a:defRPr/>
            </a:pPr>
            <a:r>
              <a:rPr lang="el-GR" sz="2000" dirty="0" smtClean="0"/>
              <a:t>Είναι μια κυτταρολογική εξέταση. Τα </a:t>
            </a:r>
            <a:r>
              <a:rPr lang="el-GR" sz="2000" dirty="0" err="1" smtClean="0"/>
              <a:t>απολεπιζόμενα</a:t>
            </a:r>
            <a:r>
              <a:rPr lang="el-GR" sz="2000" dirty="0" smtClean="0"/>
              <a:t> κύτταρα που αποβάλλονται από τα έσω γεννητικά όργανα, τραχήλου, μήτρας και κόλπου της γυναίκας, συλλέγονται με εύκολο και ανώδυνο χειρισμό. Τα κύτταρα αυτά χρωματίζονται με ειδικές χρώσεις και εξετάζονται κάτω από το απλό μικροσκόπιο</a:t>
            </a:r>
            <a:r>
              <a:rPr lang="el-GR" sz="2000" b="1" dirty="0" smtClean="0"/>
              <a:t>. Η μέθοδος αυτή είναι γνωστή διεθνώς ως </a:t>
            </a:r>
            <a:r>
              <a:rPr lang="el-GR" sz="2000" b="1" dirty="0" err="1" smtClean="0"/>
              <a:t>Pap</a:t>
            </a:r>
            <a:r>
              <a:rPr lang="el-GR" sz="2000" b="1" dirty="0" smtClean="0"/>
              <a:t> </a:t>
            </a:r>
            <a:r>
              <a:rPr lang="el-GR" sz="2000" b="1" dirty="0" err="1" smtClean="0"/>
              <a:t>Test</a:t>
            </a:r>
            <a:r>
              <a:rPr lang="el-GR" sz="2000" b="1" dirty="0" smtClean="0"/>
              <a:t> και αποτελεί μια βασική μέθοδο ευρείας εφαρμογής για την πρώιμη διάγνωση του καρκίνου του τραχήλου της μήτρας. </a:t>
            </a:r>
          </a:p>
          <a:p>
            <a:pPr>
              <a:buFont typeface="Arial" charset="0"/>
              <a:buNone/>
              <a:defRPr/>
            </a:pPr>
            <a:endParaRPr lang="el-GR" sz="2000" b="1" dirty="0" smtClean="0"/>
          </a:p>
        </p:txBody>
      </p:sp>
      <p:pic>
        <p:nvPicPr>
          <p:cNvPr id="58372" name="Picture 2"/>
          <p:cNvPicPr>
            <a:picLocks noGrp="1" noChangeAspect="1" noChangeArrowheads="1"/>
          </p:cNvPicPr>
          <p:nvPr>
            <p:ph sz="half" idx="2"/>
          </p:nvPr>
        </p:nvPicPr>
        <p:blipFill>
          <a:blip r:embed="rId3"/>
          <a:srcRect/>
          <a:stretch>
            <a:fillRect/>
          </a:stretch>
        </p:blipFill>
        <p:spPr>
          <a:xfrm>
            <a:off x="4859338" y="1700213"/>
            <a:ext cx="3960812" cy="4105275"/>
          </a:xfrm>
          <a:noFill/>
        </p:spPr>
      </p:pic>
    </p:spTree>
    <p:extLst>
      <p:ext uri="{BB962C8B-B14F-4D97-AF65-F5344CB8AC3E}">
        <p14:creationId xmlns:p14="http://schemas.microsoft.com/office/powerpoint/2010/main" val="2386905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95288" y="260350"/>
            <a:ext cx="8229600" cy="1143000"/>
          </a:xfrm>
        </p:spPr>
        <p:txBody>
          <a:bodyPr/>
          <a:lstStyle/>
          <a:p>
            <a:pPr eaLnBrk="1" hangingPunct="1"/>
            <a:r>
              <a:rPr lang="el-GR" dirty="0" err="1" smtClean="0"/>
              <a:t>ΠροστΑτηΣ</a:t>
            </a:r>
            <a:r>
              <a:rPr lang="el-GR" dirty="0" smtClean="0"/>
              <a:t> –Ο </a:t>
            </a:r>
            <a:r>
              <a:rPr lang="el-GR" dirty="0" err="1" smtClean="0"/>
              <a:t>ανδρικΟΣ</a:t>
            </a:r>
            <a:r>
              <a:rPr lang="el-GR" dirty="0" smtClean="0"/>
              <a:t> </a:t>
            </a:r>
            <a:r>
              <a:rPr lang="el-GR" dirty="0" err="1" smtClean="0"/>
              <a:t>αδΕναΣ</a:t>
            </a:r>
            <a:r>
              <a:rPr lang="el-GR" dirty="0" smtClean="0"/>
              <a:t>.</a:t>
            </a:r>
          </a:p>
        </p:txBody>
      </p:sp>
      <p:sp>
        <p:nvSpPr>
          <p:cNvPr id="3" name="Content Placeholder 2"/>
          <p:cNvSpPr>
            <a:spLocks noGrp="1"/>
          </p:cNvSpPr>
          <p:nvPr>
            <p:ph sz="half" idx="1"/>
          </p:nvPr>
        </p:nvSpPr>
        <p:spPr/>
        <p:txBody>
          <a:bodyPr rtlCol="0">
            <a:normAutofit/>
          </a:bodyPr>
          <a:lstStyle/>
          <a:p>
            <a:pPr eaLnBrk="1" fontAlgn="auto" hangingPunct="1">
              <a:spcAft>
                <a:spcPts val="0"/>
              </a:spcAft>
              <a:buFont typeface="Wingdings" pitchFamily="2" charset="2"/>
              <a:buChar char="Ø"/>
              <a:defRPr/>
            </a:pPr>
            <a:r>
              <a:rPr lang="el-GR" sz="2000" dirty="0" smtClean="0"/>
              <a:t>Είναι αδένας που υπάρχει μόνο στο γεννητικό  σύστημα των ανδρών.</a:t>
            </a:r>
          </a:p>
          <a:p>
            <a:pPr eaLnBrk="1" fontAlgn="auto" hangingPunct="1">
              <a:spcAft>
                <a:spcPts val="0"/>
              </a:spcAft>
              <a:buFont typeface="Wingdings" pitchFamily="2" charset="2"/>
              <a:buChar char="Ø"/>
              <a:defRPr/>
            </a:pPr>
            <a:r>
              <a:rPr lang="el-GR" sz="2000" dirty="0" smtClean="0"/>
              <a:t>Αποτελείται από πολλούς σωληνοκυψελοειδείς αδένες, που εκβάλλουν στην ουρήθρα.</a:t>
            </a:r>
          </a:p>
          <a:p>
            <a:pPr eaLnBrk="1" fontAlgn="auto" hangingPunct="1">
              <a:spcAft>
                <a:spcPts val="0"/>
              </a:spcAft>
              <a:buFont typeface="Wingdings" pitchFamily="2" charset="2"/>
              <a:buChar char="Ø"/>
              <a:defRPr/>
            </a:pPr>
            <a:r>
              <a:rPr lang="el-GR" sz="2000" dirty="0" smtClean="0"/>
              <a:t>Το προστατικό υγρό αποτελεί  το 30% του σπερματικού υγρού και περιέχει πρωτεολυτικά ένζυμα.</a:t>
            </a:r>
          </a:p>
          <a:p>
            <a:pPr eaLnBrk="1" fontAlgn="auto" hangingPunct="1">
              <a:spcAft>
                <a:spcPts val="0"/>
              </a:spcAft>
              <a:buFont typeface="Wingdings" pitchFamily="2" charset="2"/>
              <a:buChar char="Ø"/>
              <a:defRPr/>
            </a:pPr>
            <a:r>
              <a:rPr lang="el-GR" sz="2000" dirty="0" smtClean="0"/>
              <a:t>Τα πρωτεολυτικά ένζυμα του προστατικού υγρού χρησιμεύουν στην ρευστοποίηση του σπέρματος κατά την εκσπερμάτωση.</a:t>
            </a:r>
          </a:p>
          <a:p>
            <a:pPr eaLnBrk="1" fontAlgn="auto" hangingPunct="1">
              <a:spcAft>
                <a:spcPts val="0"/>
              </a:spcAft>
              <a:buFont typeface="Wingdings" pitchFamily="2" charset="2"/>
              <a:buChar char="Ø"/>
              <a:defRPr/>
            </a:pPr>
            <a:endParaRPr lang="el-GR" sz="2000" dirty="0"/>
          </a:p>
        </p:txBody>
      </p:sp>
      <p:pic>
        <p:nvPicPr>
          <p:cNvPr id="24580" name="Picture 2"/>
          <p:cNvPicPr>
            <a:picLocks noGrp="1" noChangeAspect="1" noChangeArrowheads="1"/>
          </p:cNvPicPr>
          <p:nvPr>
            <p:ph sz="half" idx="2"/>
          </p:nvPr>
        </p:nvPicPr>
        <p:blipFill>
          <a:blip r:embed="rId3"/>
          <a:stretch>
            <a:fillRect/>
          </a:stretch>
        </p:blipFill>
        <p:spPr>
          <a:xfrm>
            <a:off x="5915025" y="2700337"/>
            <a:ext cx="1809750" cy="2524125"/>
          </a:xfrm>
          <a:noFill/>
        </p:spPr>
      </p:pic>
    </p:spTree>
    <p:extLst>
      <p:ext uri="{BB962C8B-B14F-4D97-AF65-F5344CB8AC3E}">
        <p14:creationId xmlns:p14="http://schemas.microsoft.com/office/powerpoint/2010/main" val="5568420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fltVal val="0"/>
                                          </p:val>
                                        </p:tav>
                                        <p:tav tm="100000">
                                          <p:val>
                                            <p:strVal val="#ppt_h"/>
                                          </p:val>
                                        </p:tav>
                                      </p:tavLst>
                                    </p:anim>
                                    <p:animEffect transition="in" filter="fade">
                                      <p:cBhvr>
                                        <p:cTn id="9" dur="500"/>
                                        <p:tgtEl>
                                          <p:spTgt spid="2457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l-GR" dirty="0" err="1" smtClean="0"/>
              <a:t>ΚαρκΙνοΣ</a:t>
            </a:r>
            <a:r>
              <a:rPr lang="el-GR" dirty="0" smtClean="0"/>
              <a:t> του </a:t>
            </a:r>
            <a:r>
              <a:rPr lang="el-GR" dirty="0" err="1" smtClean="0"/>
              <a:t>προστΑτη</a:t>
            </a:r>
            <a:endParaRPr lang="el-GR" dirty="0" smtClean="0"/>
          </a:p>
        </p:txBody>
      </p:sp>
      <p:sp>
        <p:nvSpPr>
          <p:cNvPr id="3" name="Content Placeholder 2"/>
          <p:cNvSpPr>
            <a:spLocks noGrp="1"/>
          </p:cNvSpPr>
          <p:nvPr>
            <p:ph sz="half" idx="1"/>
          </p:nvPr>
        </p:nvSpPr>
        <p:spPr/>
        <p:txBody>
          <a:bodyPr rtlCol="0">
            <a:normAutofit fontScale="92500" lnSpcReduction="10000"/>
          </a:bodyPr>
          <a:lstStyle/>
          <a:p>
            <a:pPr eaLnBrk="1" fontAlgn="auto" hangingPunct="1">
              <a:spcAft>
                <a:spcPts val="0"/>
              </a:spcAft>
              <a:buFont typeface="Arial" pitchFamily="34" charset="0"/>
              <a:buChar char="•"/>
              <a:defRPr/>
            </a:pPr>
            <a:r>
              <a:rPr lang="el-GR" dirty="0" smtClean="0"/>
              <a:t>Ο καρκίνος του προστάτη είναι σήμερα ο συχνότερος καρκίνος που διαγιγνώσκεται στους άνδρες, αποτελεί δε την δεύτερη αιτία θανάτου από κακοήθεια μετά τον καρκίνο του πνεύμονα. </a:t>
            </a:r>
          </a:p>
          <a:p>
            <a:pPr eaLnBrk="1" fontAlgn="auto" hangingPunct="1">
              <a:spcAft>
                <a:spcPts val="0"/>
              </a:spcAft>
              <a:buFont typeface="Arial" pitchFamily="34" charset="0"/>
              <a:buChar char="•"/>
              <a:defRPr/>
            </a:pPr>
            <a:endParaRPr lang="el-GR" dirty="0"/>
          </a:p>
        </p:txBody>
      </p:sp>
      <p:sp>
        <p:nvSpPr>
          <p:cNvPr id="4" name="Content Placeholder 3"/>
          <p:cNvSpPr>
            <a:spLocks noGrp="1"/>
          </p:cNvSpPr>
          <p:nvPr>
            <p:ph sz="half" idx="2"/>
          </p:nvPr>
        </p:nvSpPr>
        <p:spPr/>
        <p:txBody>
          <a:bodyPr rtlCol="0">
            <a:normAutofit fontScale="92500" lnSpcReduction="10000"/>
          </a:bodyPr>
          <a:lstStyle/>
          <a:p>
            <a:pPr eaLnBrk="1" fontAlgn="auto" hangingPunct="1">
              <a:spcAft>
                <a:spcPts val="0"/>
              </a:spcAft>
              <a:buFont typeface="Arial" pitchFamily="34" charset="0"/>
              <a:buChar char="•"/>
              <a:defRPr/>
            </a:pPr>
            <a:r>
              <a:rPr lang="el-GR" dirty="0" smtClean="0"/>
              <a:t>Αφορά κυρίως άνδρες 50-80 ετών, συχνά δε παραμένει κλινικά </a:t>
            </a:r>
            <a:r>
              <a:rPr lang="el-GR" dirty="0" err="1" smtClean="0"/>
              <a:t>ασυμπτωματικός</a:t>
            </a:r>
            <a:r>
              <a:rPr lang="el-GR" dirty="0" smtClean="0"/>
              <a:t> μέχρις ότου φθάσει σε προχωρημένα στάδια. Αν όμως διαγνωσθεί σε αρχικά στάδια, οι θεραπευτικές επιλογές είναι πολλές και η επιβίωση του ασθενούς στην 5ετία πλησιάζει το 100%.</a:t>
            </a:r>
          </a:p>
          <a:p>
            <a:pPr eaLnBrk="1" fontAlgn="auto" hangingPunct="1">
              <a:spcAft>
                <a:spcPts val="0"/>
              </a:spcAft>
              <a:buFont typeface="Arial" pitchFamily="34" charset="0"/>
              <a:buChar char="•"/>
              <a:defRPr/>
            </a:pPr>
            <a:endParaRPr lang="el-GR" dirty="0"/>
          </a:p>
        </p:txBody>
      </p:sp>
    </p:spTree>
    <p:extLst>
      <p:ext uri="{BB962C8B-B14F-4D97-AF65-F5344CB8AC3E}">
        <p14:creationId xmlns:p14="http://schemas.microsoft.com/office/powerpoint/2010/main" val="5388690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500" fill="hold"/>
                                        <p:tgtEl>
                                          <p:spTgt spid="25602"/>
                                        </p:tgtEl>
                                        <p:attrNameLst>
                                          <p:attrName>ppt_w</p:attrName>
                                        </p:attrNameLst>
                                      </p:cBhvr>
                                      <p:tavLst>
                                        <p:tav tm="0">
                                          <p:val>
                                            <p:fltVal val="0"/>
                                          </p:val>
                                        </p:tav>
                                        <p:tav tm="100000">
                                          <p:val>
                                            <p:strVal val="#ppt_w"/>
                                          </p:val>
                                        </p:tav>
                                      </p:tavLst>
                                    </p:anim>
                                    <p:anim calcmode="lin" valueType="num">
                                      <p:cBhvr>
                                        <p:cTn id="8" dur="500" fill="hold"/>
                                        <p:tgtEl>
                                          <p:spTgt spid="25602"/>
                                        </p:tgtEl>
                                        <p:attrNameLst>
                                          <p:attrName>ppt_h</p:attrName>
                                        </p:attrNameLst>
                                      </p:cBhvr>
                                      <p:tavLst>
                                        <p:tav tm="0">
                                          <p:val>
                                            <p:fltVal val="0"/>
                                          </p:val>
                                        </p:tav>
                                        <p:tav tm="100000">
                                          <p:val>
                                            <p:strVal val="#ppt_h"/>
                                          </p:val>
                                        </p:tav>
                                      </p:tavLst>
                                    </p:anim>
                                    <p:animEffect transition="in" filter="fade">
                                      <p:cBhvr>
                                        <p:cTn id="9" dur="500"/>
                                        <p:tgtEl>
                                          <p:spTgt spid="2560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a:ln w="28575">
            <a:solidFill>
              <a:schemeClr val="accent6">
                <a:lumMod val="50000"/>
              </a:schemeClr>
            </a:solidFill>
          </a:ln>
        </p:spPr>
        <p:txBody>
          <a:bodyPr/>
          <a:lstStyle/>
          <a:p>
            <a:r>
              <a:rPr lang="el-GR" dirty="0" smtClean="0"/>
              <a:t>ΑΝΤΙΣΥΛΛΗΨΗ</a:t>
            </a:r>
            <a:endParaRPr lang="el-GR" dirty="0"/>
          </a:p>
        </p:txBody>
      </p:sp>
      <p:sp>
        <p:nvSpPr>
          <p:cNvPr id="3" name="Θέση περιεχομένου 2"/>
          <p:cNvSpPr>
            <a:spLocks noGrp="1"/>
          </p:cNvSpPr>
          <p:nvPr>
            <p:ph idx="1"/>
          </p:nvPr>
        </p:nvSpPr>
        <p:spPr>
          <a:xfrm>
            <a:off x="539552" y="1196752"/>
            <a:ext cx="8229600" cy="2088232"/>
          </a:xfrm>
        </p:spPr>
        <p:txBody>
          <a:bodyPr anchor="b">
            <a:normAutofit fontScale="92500" lnSpcReduction="20000"/>
          </a:bodyPr>
          <a:lstStyle/>
          <a:p>
            <a:pPr marL="0" indent="0">
              <a:buNone/>
            </a:pPr>
            <a:r>
              <a:rPr lang="el-GR" dirty="0" smtClean="0"/>
              <a:t>Αντισύλληψη είναι η χρήση μίας ή περισσοτέρων πρακτικών, συσκευών ή φαρμάκων με σκοπό την πρόληψη ή τη μείωση της πιθανότητας εγκυμοσύνης.</a:t>
            </a:r>
          </a:p>
          <a:p>
            <a:pPr marL="0" indent="0">
              <a:buNone/>
            </a:pPr>
            <a:r>
              <a:rPr lang="el-GR" dirty="0" smtClean="0"/>
              <a:t> </a:t>
            </a:r>
            <a:endParaRPr lang="el-GR" dirty="0"/>
          </a:p>
        </p:txBody>
      </p:sp>
      <p:sp>
        <p:nvSpPr>
          <p:cNvPr id="5" name="TextBox 4"/>
          <p:cNvSpPr txBox="1"/>
          <p:nvPr/>
        </p:nvSpPr>
        <p:spPr>
          <a:xfrm>
            <a:off x="990600" y="2780928"/>
            <a:ext cx="6677744" cy="4077072"/>
          </a:xfrm>
          <a:prstGeom prst="rect">
            <a:avLst/>
          </a:prstGeom>
          <a:noFill/>
        </p:spPr>
        <p:txBody>
          <a:bodyPr wrap="square" rtlCol="0">
            <a:spAutoFit/>
          </a:bodyPr>
          <a:lstStyle/>
          <a:p>
            <a:endParaRPr lang="el-GR" sz="2800" i="1" u="sng" dirty="0" smtClean="0"/>
          </a:p>
          <a:p>
            <a:r>
              <a:rPr lang="el-GR" sz="2800" i="1" u="sng" dirty="0" smtClean="0"/>
              <a:t>ΚΑΤΗΓΟΡΙΕΣ ΑΝΤΙΣΥΛΛΗΠΤΙΚΩΝ ΜΕΘΟΔΩΝ</a:t>
            </a:r>
          </a:p>
          <a:p>
            <a:endParaRPr lang="el-GR" sz="2800" i="1" u="sng" dirty="0" smtClean="0"/>
          </a:p>
          <a:p>
            <a:pPr marL="342900" indent="-342900">
              <a:buFont typeface="Wingdings" pitchFamily="2" charset="2"/>
              <a:buChar char="Ø"/>
            </a:pPr>
            <a:r>
              <a:rPr lang="el-GR" sz="2800" dirty="0" smtClean="0"/>
              <a:t>Φυσικές  Μέθοδοι</a:t>
            </a:r>
          </a:p>
          <a:p>
            <a:pPr marL="342900" indent="-342900">
              <a:buFont typeface="Wingdings" pitchFamily="2" charset="2"/>
              <a:buChar char="Ø"/>
            </a:pPr>
            <a:r>
              <a:rPr lang="el-GR" sz="2800" dirty="0" smtClean="0"/>
              <a:t>Μέθοδοι Φραγμού</a:t>
            </a:r>
          </a:p>
          <a:p>
            <a:pPr marL="342900" indent="-342900">
              <a:buFont typeface="Wingdings" pitchFamily="2" charset="2"/>
              <a:buChar char="Ø"/>
            </a:pPr>
            <a:r>
              <a:rPr lang="el-GR" sz="2800" dirty="0" smtClean="0"/>
              <a:t>Ενδομήτρια Σπειράματα</a:t>
            </a:r>
          </a:p>
          <a:p>
            <a:pPr marL="342900" indent="-342900">
              <a:buFont typeface="Wingdings" pitchFamily="2" charset="2"/>
              <a:buChar char="Ø"/>
            </a:pPr>
            <a:r>
              <a:rPr lang="el-GR" sz="2800" dirty="0" smtClean="0"/>
              <a:t>Ορμονικές Μέθοδοι</a:t>
            </a:r>
          </a:p>
          <a:p>
            <a:pPr marL="342900" indent="-342900">
              <a:buFont typeface="Wingdings" pitchFamily="2" charset="2"/>
              <a:buChar char="Ø"/>
            </a:pPr>
            <a:r>
              <a:rPr lang="el-GR" sz="2800" dirty="0" smtClean="0"/>
              <a:t>Χειρουργικές Μέθοδοι</a:t>
            </a:r>
            <a:endParaRPr lang="el-GR" sz="2800" dirty="0"/>
          </a:p>
        </p:txBody>
      </p:sp>
    </p:spTree>
    <p:extLst>
      <p:ext uri="{BB962C8B-B14F-4D97-AF65-F5344CB8AC3E}">
        <p14:creationId xmlns:p14="http://schemas.microsoft.com/office/powerpoint/2010/main" val="16443962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anim calcmode="lin" valueType="num">
                                      <p:cBhvr>
                                        <p:cTn id="28"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5">
                                            <p:txEl>
                                              <p:pRg st="1" end="1"/>
                                            </p:txEl>
                                          </p:spTgt>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 calcmode="lin" valueType="num">
                                      <p:cBhvr>
                                        <p:cTn id="33"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5">
                                            <p:txEl>
                                              <p:pRg st="3" end="3"/>
                                            </p:txEl>
                                          </p:spTgt>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 calcmode="lin" valueType="num">
                                      <p:cBhvr>
                                        <p:cTn id="3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5">
                                            <p:txEl>
                                              <p:pRg st="4" end="4"/>
                                            </p:txEl>
                                          </p:spTgt>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p:cTn id="43"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5" dur="500"/>
                                        <p:tgtEl>
                                          <p:spTgt spid="5">
                                            <p:txEl>
                                              <p:pRg st="5" end="5"/>
                                            </p:txEl>
                                          </p:spTgt>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5">
                                            <p:txEl>
                                              <p:pRg st="6" end="6"/>
                                            </p:txEl>
                                          </p:spTgt>
                                        </p:tgtEl>
                                        <p:attrNameLst>
                                          <p:attrName>style.visibility</p:attrName>
                                        </p:attrNameLst>
                                      </p:cBhvr>
                                      <p:to>
                                        <p:strVal val="visible"/>
                                      </p:to>
                                    </p:set>
                                    <p:anim calcmode="lin" valueType="num">
                                      <p:cBhvr>
                                        <p:cTn id="48"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0" dur="500"/>
                                        <p:tgtEl>
                                          <p:spTgt spid="5">
                                            <p:txEl>
                                              <p:pRg st="6" end="6"/>
                                            </p:txEl>
                                          </p:spTgt>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5">
                                            <p:txEl>
                                              <p:pRg st="7" end="7"/>
                                            </p:txEl>
                                          </p:spTgt>
                                        </p:tgtEl>
                                        <p:attrNameLst>
                                          <p:attrName>style.visibility</p:attrName>
                                        </p:attrNameLst>
                                      </p:cBhvr>
                                      <p:to>
                                        <p:strVal val="visible"/>
                                      </p:to>
                                    </p:set>
                                    <p:anim calcmode="lin" valueType="num">
                                      <p:cBhvr>
                                        <p:cTn id="53"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4"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5"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5"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ΣΕΞΟΥΑΛΙΚΩΣ ΜΕΤΑΔΙΔΟΜΕΝΑ ΝΟΣΗΜΑΤΑ</a:t>
            </a:r>
            <a:endParaRPr lang="el-GR" dirty="0"/>
          </a:p>
        </p:txBody>
      </p:sp>
      <p:sp>
        <p:nvSpPr>
          <p:cNvPr id="3" name="Θέση περιεχομένου 2"/>
          <p:cNvSpPr>
            <a:spLocks noGrp="1"/>
          </p:cNvSpPr>
          <p:nvPr>
            <p:ph idx="1"/>
          </p:nvPr>
        </p:nvSpPr>
        <p:spPr/>
        <p:txBody>
          <a:bodyPr/>
          <a:lstStyle/>
          <a:p>
            <a:r>
              <a:rPr lang="en-US" dirty="0" smtClean="0"/>
              <a:t>AIDS</a:t>
            </a:r>
            <a:endParaRPr lang="el-GR" dirty="0" smtClean="0"/>
          </a:p>
          <a:p>
            <a:r>
              <a:rPr lang="el-GR" dirty="0" smtClean="0"/>
              <a:t>ΣΥΦΙΛΗ</a:t>
            </a:r>
          </a:p>
          <a:p>
            <a:r>
              <a:rPr lang="el-GR" dirty="0" smtClean="0"/>
              <a:t>ΒΛΕΝΝΟΡΡΟΙΑ</a:t>
            </a:r>
          </a:p>
          <a:p>
            <a:r>
              <a:rPr lang="el-GR" dirty="0" smtClean="0"/>
              <a:t>ΧΛΑΜΥΔΙΑ</a:t>
            </a:r>
          </a:p>
          <a:p>
            <a:r>
              <a:rPr lang="el-GR" dirty="0" smtClean="0"/>
              <a:t>ΕΡΠΗΣ</a:t>
            </a:r>
            <a:endParaRPr lang="el-GR" dirty="0"/>
          </a:p>
        </p:txBody>
      </p:sp>
    </p:spTree>
    <p:extLst>
      <p:ext uri="{BB962C8B-B14F-4D97-AF65-F5344CB8AC3E}">
        <p14:creationId xmlns:p14="http://schemas.microsoft.com/office/powerpoint/2010/main" val="53677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ΜΕΣΟΓΙΑΚΗ ΑΝΑΙΜΙΑ</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Η Μεσογειακή αναιμία, ή νόσος του </a:t>
            </a:r>
            <a:r>
              <a:rPr lang="el-GR" dirty="0" err="1" smtClean="0"/>
              <a:t>Κούλεϊ</a:t>
            </a:r>
            <a:r>
              <a:rPr lang="el-GR" dirty="0" smtClean="0"/>
              <a:t> (</a:t>
            </a:r>
            <a:r>
              <a:rPr lang="el-GR" dirty="0" err="1" smtClean="0"/>
              <a:t>Cooley</a:t>
            </a:r>
            <a:r>
              <a:rPr lang="el-GR" dirty="0" smtClean="0"/>
              <a:t>), είναι ένα βαρύτατο κληρονομικό νόσημα με μεγάλη συχνότητα στη χώρα μας όπως και σε άλλους μεσογειακούς πληθυσμούς. Χαρακτηρίζεται από βαριά αναιμία που εκδηλώνεται ήδη από τη βρεφική ηλικία με σοβαρές συνέπειες στην ανάπτυξη και την υγεία του πάσχοντος. Μέχρι σήμερα δεν έχει βρεθεί αποτελεσματική θεραπεία και η αντιμετώπιση των ασθενών περιλαμβάνει συχνές μεταγγίσεις αίματος (μια ή δύο το μήνα) </a:t>
            </a:r>
            <a:r>
              <a:rPr lang="el-GR" dirty="0" err="1" smtClean="0"/>
              <a:t>αποσιδήρωση</a:t>
            </a:r>
            <a:r>
              <a:rPr lang="el-GR" dirty="0" smtClean="0"/>
              <a:t> και ειδική συμπτωματική αγωγή.</a:t>
            </a:r>
          </a:p>
          <a:p>
            <a:endParaRPr lang="el-GR" dirty="0" smtClean="0"/>
          </a:p>
          <a:p>
            <a:endParaRPr lang="el-GR" dirty="0"/>
          </a:p>
        </p:txBody>
      </p:sp>
    </p:spTree>
    <p:extLst>
      <p:ext uri="{BB962C8B-B14F-4D97-AF65-F5344CB8AC3E}">
        <p14:creationId xmlns:p14="http://schemas.microsoft.com/office/powerpoint/2010/main" val="29258133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ΚΥΣΤΙΚΗ ΙΝΩΣΗ</a:t>
            </a:r>
            <a:endParaRPr lang="el-GR" dirty="0"/>
          </a:p>
        </p:txBody>
      </p:sp>
      <p:sp>
        <p:nvSpPr>
          <p:cNvPr id="3" name="Θέση περιεχομένου 2"/>
          <p:cNvSpPr>
            <a:spLocks noGrp="1"/>
          </p:cNvSpPr>
          <p:nvPr>
            <p:ph idx="1"/>
          </p:nvPr>
        </p:nvSpPr>
        <p:spPr/>
        <p:txBody>
          <a:bodyPr>
            <a:normAutofit/>
          </a:bodyPr>
          <a:lstStyle/>
          <a:p>
            <a:r>
              <a:rPr lang="el-GR" dirty="0" smtClean="0"/>
              <a:t>Η </a:t>
            </a:r>
            <a:r>
              <a:rPr lang="el-GR" b="1" dirty="0" smtClean="0"/>
              <a:t>Κυστική </a:t>
            </a:r>
            <a:r>
              <a:rPr lang="el-GR" b="1" dirty="0" err="1" smtClean="0"/>
              <a:t>Ίνωση</a:t>
            </a:r>
            <a:r>
              <a:rPr lang="el-GR" dirty="0" smtClean="0"/>
              <a:t> ή αλλιώς </a:t>
            </a:r>
            <a:r>
              <a:rPr lang="el-GR" b="1" dirty="0" err="1" smtClean="0"/>
              <a:t>Ινοκυστική</a:t>
            </a:r>
            <a:r>
              <a:rPr lang="el-GR" dirty="0" smtClean="0"/>
              <a:t> </a:t>
            </a:r>
            <a:r>
              <a:rPr lang="el-GR" b="1" dirty="0" smtClean="0"/>
              <a:t>νόσος</a:t>
            </a:r>
            <a:r>
              <a:rPr lang="el-GR" dirty="0" smtClean="0"/>
              <a:t> (</a:t>
            </a:r>
            <a:r>
              <a:rPr lang="el-GR" b="1" dirty="0" smtClean="0"/>
              <a:t>Κυστική Ινώδης Νόσος</a:t>
            </a:r>
            <a:r>
              <a:rPr lang="el-GR" dirty="0" smtClean="0"/>
              <a:t>) είναι </a:t>
            </a:r>
            <a:r>
              <a:rPr lang="el-GR" b="1" dirty="0" smtClean="0"/>
              <a:t>η πιο συχνή κληρονομική </a:t>
            </a:r>
            <a:r>
              <a:rPr lang="el-GR" dirty="0" smtClean="0"/>
              <a:t> πάθηση της  λευκής φυλής που επιφέρει το θάνατο σε νεαρή ηλικία. </a:t>
            </a:r>
            <a:r>
              <a:rPr lang="el-GR" b="1" dirty="0" smtClean="0"/>
              <a:t>Η Κυστική </a:t>
            </a:r>
            <a:r>
              <a:rPr lang="el-GR" b="1" dirty="0" err="1" smtClean="0"/>
              <a:t>Ίνωση</a:t>
            </a:r>
            <a:r>
              <a:rPr lang="el-GR" b="1" dirty="0" smtClean="0"/>
              <a:t> δεν είναι μεταδοτική νόσος, αλλά κληρονομική.</a:t>
            </a:r>
            <a:r>
              <a:rPr lang="el-GR" dirty="0" smtClean="0"/>
              <a:t> Για να νοσήσει κάποιος πρέπει να έχει δυο γονίδια παθολογικά τα οποία κληρονομεί και από τους δυο γονείς του  που είναι φορείς της νόσου, χωρίς να το ξέρουν. </a:t>
            </a:r>
            <a:r>
              <a:rPr lang="el-GR" b="1" dirty="0" smtClean="0"/>
              <a:t> </a:t>
            </a:r>
            <a:endParaRPr lang="el-GR" dirty="0"/>
          </a:p>
        </p:txBody>
      </p:sp>
    </p:spTree>
    <p:extLst>
      <p:ext uri="{BB962C8B-B14F-4D97-AF65-F5344CB8AC3E}">
        <p14:creationId xmlns:p14="http://schemas.microsoft.com/office/powerpoint/2010/main" val="8693645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ΗΠΑΤΙΤΙΔΑ</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Ηπατίτιδα είναι η φλεγμονή του ήπατος, η οποία προκαλείται συνήθως από ιούς και είναι γνωστή ως ιογενής ηπατίτιδα.</a:t>
            </a:r>
          </a:p>
          <a:p>
            <a:r>
              <a:rPr lang="el-GR" dirty="0" smtClean="0"/>
              <a:t>Η ηπατίτιδα μπορεί να είναι είτε οξεία, να εμφανιστεί δηλαδή ξαφνικά λίγες εβδομάδες μετά τη μετάδοση του ιού και να </a:t>
            </a:r>
            <a:r>
              <a:rPr lang="el-GR" dirty="0" err="1" smtClean="0"/>
              <a:t>αυτοϊαθεί</a:t>
            </a:r>
            <a:r>
              <a:rPr lang="el-GR" dirty="0" smtClean="0"/>
              <a:t> σε λίγους μήνες, (χαρακτηριστικό παράδειγμα είναι η ηπατίτιδα Α, που δε γίνεται ποτέ χρόνια) είτε χρόνια, η οποία μπορεί να προκληθεί από τους ιούς της ηπατίτιδας Β, D και κυρίως της ηπατίτιδας C.</a:t>
            </a:r>
          </a:p>
          <a:p>
            <a:endParaRPr lang="el-GR" dirty="0"/>
          </a:p>
        </p:txBody>
      </p:sp>
    </p:spTree>
    <p:extLst>
      <p:ext uri="{BB962C8B-B14F-4D97-AF65-F5344CB8AC3E}">
        <p14:creationId xmlns:p14="http://schemas.microsoft.com/office/powerpoint/2010/main" val="2862425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ΗΛΙΑΚΗ ΑΚΤΙΝΟΒΟΛΙΑ-ΚΑΡΚΙΝΟΣ ΤΟΥ ΔΕΡΜΑΤΟΣ-ΠΡΟΣΤΑΣΙΑ</a:t>
            </a:r>
            <a:endParaRPr lang="el-GR" dirty="0"/>
          </a:p>
        </p:txBody>
      </p:sp>
      <p:sp>
        <p:nvSpPr>
          <p:cNvPr id="3" name="Θέση περιεχομένου 2"/>
          <p:cNvSpPr>
            <a:spLocks noGrp="1"/>
          </p:cNvSpPr>
          <p:nvPr>
            <p:ph idx="1"/>
          </p:nvPr>
        </p:nvSpPr>
        <p:spPr>
          <a:xfrm>
            <a:off x="685800" y="1371600"/>
            <a:ext cx="8001000" cy="5334000"/>
          </a:xfrm>
        </p:spPr>
        <p:txBody>
          <a:bodyPr>
            <a:normAutofit fontScale="25000" lnSpcReduction="20000"/>
          </a:bodyPr>
          <a:lstStyle/>
          <a:p>
            <a:r>
              <a:rPr lang="el-GR" sz="8000" dirty="0" smtClean="0"/>
              <a:t>Ο καρκίνος του δέρματος αποτελεί τον πιο συχνό τύπο καρκίνου. Είναι δε πολύ συχνός στις χώρες με αυξημένη ηλιακή ακτινοβολία, όπως είναι η Ελλάδα. Ο καρκίνος του δέρματος εμφανίζεται συχνότερα στην περιοχή του δέρματος που εκτίθεται στην ηλιακή ακτινοβολία. </a:t>
            </a:r>
          </a:p>
          <a:p>
            <a:r>
              <a:rPr lang="el-GR" sz="8000" dirty="0" smtClean="0"/>
              <a:t>Το μελάνωμα είναι η τρίτη συχνότερη μορφή καρκίνου του δέρματος. </a:t>
            </a:r>
            <a:r>
              <a:rPr lang="el-GR" sz="8000" b="1" dirty="0" smtClean="0"/>
              <a:t>Είναι η χειρότερη όμως διότι η φυσική πορεία της νόσου καταλήγει συχνά στη μετάσταση και το θάνατο του αρρώστου.</a:t>
            </a:r>
            <a:endParaRPr lang="el-GR" sz="8000" dirty="0" smtClean="0"/>
          </a:p>
          <a:p>
            <a:r>
              <a:rPr lang="el-GR" sz="8000" b="1" dirty="0" smtClean="0"/>
              <a:t>Αποφυγή</a:t>
            </a:r>
            <a:r>
              <a:rPr lang="el-GR" sz="8000" dirty="0" smtClean="0"/>
              <a:t> του ήλιου από τις 11 το πρωί έως τις 4 το απόγευμα.   </a:t>
            </a:r>
          </a:p>
          <a:p>
            <a:r>
              <a:rPr lang="el-GR" sz="8000" dirty="0" smtClean="0"/>
              <a:t> Προτίμηση σε </a:t>
            </a:r>
            <a:r>
              <a:rPr lang="el-GR" sz="8000" b="1" dirty="0" smtClean="0"/>
              <a:t>ανοιχτόχρωμα </a:t>
            </a:r>
            <a:r>
              <a:rPr lang="el-GR" sz="8000" dirty="0" smtClean="0"/>
              <a:t>ή</a:t>
            </a:r>
            <a:r>
              <a:rPr lang="el-GR" sz="8000" b="1" dirty="0" smtClean="0"/>
              <a:t> λευκά ρούχα</a:t>
            </a:r>
            <a:r>
              <a:rPr lang="el-GR" sz="8000" dirty="0" smtClean="0"/>
              <a:t> τους καλοκαιρινούς μήνες. </a:t>
            </a:r>
          </a:p>
          <a:p>
            <a:r>
              <a:rPr lang="el-GR" sz="8000" dirty="0" smtClean="0"/>
              <a:t> Χρήση πάντοτε </a:t>
            </a:r>
            <a:r>
              <a:rPr lang="el-GR" sz="8000" b="1" dirty="0" smtClean="0"/>
              <a:t>γυαλιών ηλίου</a:t>
            </a:r>
            <a:r>
              <a:rPr lang="el-GR" sz="8000" dirty="0" smtClean="0"/>
              <a:t> (οι υπεριώδεις ακτίνες ενδέχεται να προκαλέσουν προβλήματα και στα μάτια σας).</a:t>
            </a:r>
          </a:p>
          <a:p>
            <a:r>
              <a:rPr lang="el-GR" sz="8000" dirty="0" smtClean="0"/>
              <a:t> Χρήση πάντοτε </a:t>
            </a:r>
            <a:r>
              <a:rPr lang="el-GR" sz="8000" b="1" dirty="0" smtClean="0"/>
              <a:t>καπέλου</a:t>
            </a:r>
            <a:r>
              <a:rPr lang="el-GR" sz="8000" dirty="0" smtClean="0"/>
              <a:t> για την προστασία του προσώπου και του κεφαλιού σας.</a:t>
            </a:r>
          </a:p>
          <a:p>
            <a:r>
              <a:rPr lang="el-GR" sz="8000" dirty="0" smtClean="0"/>
              <a:t> Χρήση </a:t>
            </a:r>
            <a:r>
              <a:rPr lang="el-GR" sz="8000" b="1" dirty="0" smtClean="0"/>
              <a:t>αντηλιακού </a:t>
            </a:r>
            <a:r>
              <a:rPr lang="el-GR" sz="8000" dirty="0" smtClean="0"/>
              <a:t>με υψηλό δείκτη προστασίας. </a:t>
            </a:r>
          </a:p>
          <a:p>
            <a:r>
              <a:rPr lang="el-GR" sz="8000" b="1" dirty="0" smtClean="0"/>
              <a:t>Ανανέωση </a:t>
            </a:r>
            <a:r>
              <a:rPr lang="el-GR" sz="8000" dirty="0" smtClean="0"/>
              <a:t>του αντηλιακού, ακόμη κι αν είναι αδιάβροχο, έπειτα από το μπάνιο. </a:t>
            </a:r>
          </a:p>
          <a:p>
            <a:r>
              <a:rPr lang="el-GR" sz="8000" dirty="0" smtClean="0"/>
              <a:t> Δεν ενδείκνυνται οι </a:t>
            </a:r>
            <a:r>
              <a:rPr lang="el-GR" sz="8000" b="1" dirty="0" smtClean="0"/>
              <a:t>τεχνητές μέθοδοι μαυρίσματος </a:t>
            </a:r>
            <a:r>
              <a:rPr lang="el-GR" sz="8000" dirty="0" smtClean="0"/>
              <a:t>(κρέμες ή τεχνητό φως).</a:t>
            </a:r>
          </a:p>
          <a:p>
            <a:pPr>
              <a:buNone/>
            </a:pPr>
            <a:r>
              <a:rPr lang="el-GR" sz="8000" dirty="0" smtClean="0"/>
              <a:t/>
            </a:r>
            <a:br>
              <a:rPr lang="el-GR" sz="8000" dirty="0" smtClean="0"/>
            </a:br>
            <a:endParaRPr lang="el-GR" sz="8000" dirty="0"/>
          </a:p>
        </p:txBody>
      </p:sp>
    </p:spTree>
    <p:extLst>
      <p:ext uri="{BB962C8B-B14F-4D97-AF65-F5344CB8AC3E}">
        <p14:creationId xmlns:p14="http://schemas.microsoft.com/office/powerpoint/2010/main" val="19071135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533401"/>
            <a:ext cx="7772400" cy="2743199"/>
          </a:xfrm>
        </p:spPr>
        <p:txBody>
          <a:bodyPr>
            <a:normAutofit/>
          </a:bodyPr>
          <a:lstStyle/>
          <a:p>
            <a:r>
              <a:rPr lang="el-GR" dirty="0" smtClean="0">
                <a:latin typeface="Franklin Gothic Medium" pitchFamily="34" charset="0"/>
              </a:rPr>
              <a:t>ΠΡΟΓΡΑΜΜΑΤΑ</a:t>
            </a:r>
            <a:r>
              <a:rPr lang="el-GR" dirty="0" smtClean="0"/>
              <a:t> ΑΓΩΓΗΣ ΥΓΕΙΑΣ</a:t>
            </a:r>
            <a:br>
              <a:rPr lang="el-GR" dirty="0" smtClean="0"/>
            </a:br>
            <a:r>
              <a:rPr lang="el-GR" dirty="0" smtClean="0"/>
              <a:t>1</a:t>
            </a:r>
            <a:r>
              <a:rPr lang="el-GR" baseline="30000" dirty="0" smtClean="0"/>
              <a:t>ο</a:t>
            </a:r>
            <a:r>
              <a:rPr lang="el-GR" dirty="0" smtClean="0"/>
              <a:t> </a:t>
            </a:r>
            <a:r>
              <a:rPr lang="el-GR" dirty="0" err="1" smtClean="0"/>
              <a:t>ΓυμνΑσιο</a:t>
            </a:r>
            <a:r>
              <a:rPr lang="el-GR" dirty="0" smtClean="0"/>
              <a:t> </a:t>
            </a:r>
            <a:r>
              <a:rPr lang="el-GR" dirty="0" err="1" smtClean="0"/>
              <a:t>ΣΑμου</a:t>
            </a:r>
            <a:r>
              <a:rPr lang="el-GR" dirty="0" smtClean="0"/>
              <a:t/>
            </a:r>
            <a:br>
              <a:rPr lang="el-GR" dirty="0" smtClean="0"/>
            </a:br>
            <a:r>
              <a:rPr lang="el-GR" dirty="0" smtClean="0"/>
              <a:t>2013 - 2014</a:t>
            </a:r>
            <a:endParaRPr lang="el-GR" dirty="0"/>
          </a:p>
        </p:txBody>
      </p:sp>
      <p:sp>
        <p:nvSpPr>
          <p:cNvPr id="3" name="Υπότιτλος 2"/>
          <p:cNvSpPr>
            <a:spLocks noGrp="1"/>
          </p:cNvSpPr>
          <p:nvPr>
            <p:ph type="subTitle" idx="1"/>
          </p:nvPr>
        </p:nvSpPr>
        <p:spPr>
          <a:xfrm>
            <a:off x="685800" y="3657600"/>
            <a:ext cx="8077200" cy="2590800"/>
          </a:xfrm>
          <a:ln>
            <a:solidFill>
              <a:schemeClr val="tx1"/>
            </a:solidFill>
          </a:ln>
        </p:spPr>
        <p:txBody>
          <a:bodyPr>
            <a:normAutofit/>
          </a:bodyPr>
          <a:lstStyle/>
          <a:p>
            <a:pPr algn="just"/>
            <a:r>
              <a:rPr lang="en-US" smtClean="0">
                <a:solidFill>
                  <a:schemeClr val="tx1"/>
                </a:solidFill>
                <a:latin typeface="+mj-lt"/>
              </a:rPr>
              <a:t>1. </a:t>
            </a:r>
            <a:r>
              <a:rPr lang="el-GR" smtClean="0">
                <a:solidFill>
                  <a:schemeClr val="tx1"/>
                </a:solidFill>
                <a:latin typeface="+mj-lt"/>
              </a:rPr>
              <a:t>ΑΓΑΠΩ </a:t>
            </a:r>
            <a:r>
              <a:rPr lang="el-GR" dirty="0" smtClean="0">
                <a:solidFill>
                  <a:schemeClr val="tx1"/>
                </a:solidFill>
                <a:latin typeface="+mj-lt"/>
              </a:rPr>
              <a:t>ΤΟ ΣΩΜΑ ΜΟΥ ΚΑΙ ΤΟ ΠΡΟΣΕΧΩ</a:t>
            </a:r>
          </a:p>
          <a:p>
            <a:pPr marL="514350" indent="-514350" algn="r"/>
            <a:r>
              <a:rPr lang="el-GR" sz="1600" dirty="0" smtClean="0">
                <a:solidFill>
                  <a:schemeClr val="tx1"/>
                </a:solidFill>
                <a:latin typeface="+mj-lt"/>
              </a:rPr>
              <a:t>ΥΠΕΥΘΥΝΟΙ ΠΡΟΓΡΑΜΜΑΤΟΣ:</a:t>
            </a:r>
          </a:p>
          <a:p>
            <a:pPr marL="514350" indent="-514350" algn="r"/>
            <a:r>
              <a:rPr lang="el-GR" sz="1600" dirty="0" smtClean="0">
                <a:solidFill>
                  <a:schemeClr val="tx1"/>
                </a:solidFill>
                <a:latin typeface="+mj-lt"/>
              </a:rPr>
              <a:t>ΛΥΚΟΥΡΙΝΟΥ ΕΥΑΓΓΕΛΙΑ ΠΕ 02, ΧΑΤΖΗΛΑΜΠΡΟΥ ΧΡΥΣΟΣΤΟΜΟΣ ΠΕ 01</a:t>
            </a:r>
          </a:p>
          <a:p>
            <a:pPr marL="514350" indent="-514350" algn="just"/>
            <a:r>
              <a:rPr lang="el-GR" dirty="0" smtClean="0">
                <a:solidFill>
                  <a:schemeClr val="tx1"/>
                </a:solidFill>
                <a:latin typeface="+mj-lt"/>
              </a:rPr>
              <a:t>2.  ΓΝΩΡΙΖΩ ΤΟ ΣΩΜΑ ΜΟΥ ΚΑΙ ΤΟ ΦΡΟΝΤΙΖΩ</a:t>
            </a:r>
          </a:p>
          <a:p>
            <a:pPr marL="514350" indent="-514350" algn="r"/>
            <a:r>
              <a:rPr lang="el-GR" sz="1600" dirty="0" smtClean="0">
                <a:solidFill>
                  <a:schemeClr val="tx1"/>
                </a:solidFill>
                <a:latin typeface="+mj-lt"/>
              </a:rPr>
              <a:t>ΥΠΕΥΘΥΝΗ</a:t>
            </a:r>
            <a:r>
              <a:rPr lang="el-GR" sz="1600" dirty="0" smtClean="0">
                <a:solidFill>
                  <a:schemeClr val="tx1"/>
                </a:solidFill>
              </a:rPr>
              <a:t> </a:t>
            </a:r>
            <a:r>
              <a:rPr lang="el-GR" sz="1600" dirty="0" smtClean="0">
                <a:solidFill>
                  <a:schemeClr val="tx1"/>
                </a:solidFill>
                <a:latin typeface="+mj-lt"/>
              </a:rPr>
              <a:t>ΠΡΟΓΡΑΜΜΑΤΟΣ:</a:t>
            </a:r>
          </a:p>
          <a:p>
            <a:pPr marL="514350" indent="-514350" algn="r"/>
            <a:r>
              <a:rPr lang="el-GR" sz="1600" dirty="0" smtClean="0">
                <a:solidFill>
                  <a:schemeClr val="tx1"/>
                </a:solidFill>
                <a:latin typeface="+mj-lt"/>
              </a:rPr>
              <a:t>ΓΙΑΝΝΟΥ ΑΡΙΑΔΝΗ ΠΕ 17</a:t>
            </a:r>
          </a:p>
          <a:p>
            <a:pPr marL="514350" indent="-514350" algn="just"/>
            <a:endParaRPr lang="el-GR" dirty="0">
              <a:latin typeface="+mj-lt"/>
            </a:endParaRPr>
          </a:p>
        </p:txBody>
      </p:sp>
    </p:spTree>
    <p:extLst>
      <p:ext uri="{BB962C8B-B14F-4D97-AF65-F5344CB8AC3E}">
        <p14:creationId xmlns:p14="http://schemas.microsoft.com/office/powerpoint/2010/main" val="2498127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44562"/>
          </a:xfrm>
        </p:spPr>
        <p:txBody>
          <a:bodyPr/>
          <a:lstStyle/>
          <a:p>
            <a:r>
              <a:rPr lang="el-GR" dirty="0" smtClean="0"/>
              <a:t>ΣΠΙΛΟΙ</a:t>
            </a:r>
            <a:endParaRPr lang="el-GR" dirty="0"/>
          </a:p>
        </p:txBody>
      </p:sp>
      <p:sp>
        <p:nvSpPr>
          <p:cNvPr id="3" name="Θέση περιεχομένου 2"/>
          <p:cNvSpPr>
            <a:spLocks noGrp="1"/>
          </p:cNvSpPr>
          <p:nvPr>
            <p:ph idx="1"/>
          </p:nvPr>
        </p:nvSpPr>
        <p:spPr>
          <a:xfrm>
            <a:off x="457200" y="1219200"/>
            <a:ext cx="8229600" cy="4906963"/>
          </a:xfrm>
        </p:spPr>
        <p:txBody>
          <a:bodyPr/>
          <a:lstStyle/>
          <a:p>
            <a:r>
              <a:rPr lang="el-GR" dirty="0" smtClean="0"/>
              <a:t>Οι σπίλοι (κοινώς ελιές) είναι καλοήθεις αθροίσεις κυττάρων δερματικής προέλευσης με ποικίλα χαρακτηριστικά. Οι περισσότεροι άνθρωποι αναγνωρίζουν ως σπίλους τους προερχόμενους από </a:t>
            </a:r>
            <a:r>
              <a:rPr lang="el-GR" dirty="0" err="1" smtClean="0"/>
              <a:t>μελανοκύτταρα</a:t>
            </a:r>
            <a:r>
              <a:rPr lang="el-GR" dirty="0" smtClean="0"/>
              <a:t> (</a:t>
            </a:r>
            <a:r>
              <a:rPr lang="el-GR" dirty="0" err="1" smtClean="0"/>
              <a:t>μελανοκυτταρικοί</a:t>
            </a:r>
            <a:r>
              <a:rPr lang="el-GR" dirty="0" smtClean="0"/>
              <a:t> σπίλοι).</a:t>
            </a:r>
          </a:p>
          <a:p>
            <a:r>
              <a:rPr lang="el-GR" dirty="0" smtClean="0"/>
              <a:t>Οι σπίλοι χωρίζονται σε συγγενείς και σε επίκτητους. </a:t>
            </a:r>
          </a:p>
          <a:p>
            <a:endParaRPr lang="el-GR" dirty="0"/>
          </a:p>
        </p:txBody>
      </p:sp>
    </p:spTree>
    <p:extLst>
      <p:ext uri="{BB962C8B-B14F-4D97-AF65-F5344CB8AC3E}">
        <p14:creationId xmlns:p14="http://schemas.microsoft.com/office/powerpoint/2010/main" val="22775021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ΑΚΜΗ</a:t>
            </a:r>
            <a:endParaRPr lang="el-GR" dirty="0"/>
          </a:p>
        </p:txBody>
      </p:sp>
      <p:sp>
        <p:nvSpPr>
          <p:cNvPr id="3" name="Θέση περιεχομένου 2"/>
          <p:cNvSpPr>
            <a:spLocks noGrp="1"/>
          </p:cNvSpPr>
          <p:nvPr>
            <p:ph idx="1"/>
          </p:nvPr>
        </p:nvSpPr>
        <p:spPr>
          <a:xfrm>
            <a:off x="457200" y="1219200"/>
            <a:ext cx="8229600" cy="4906963"/>
          </a:xfrm>
        </p:spPr>
        <p:txBody>
          <a:bodyPr>
            <a:normAutofit fontScale="85000" lnSpcReduction="20000"/>
          </a:bodyPr>
          <a:lstStyle/>
          <a:p>
            <a:r>
              <a:rPr lang="el-GR" dirty="0" smtClean="0"/>
              <a:t>Η ακμή είναι μια πολύ συνηθισμένη δερματοπάθεια που παρατηρείται σε εφήβους, αλλά και σε ενηλίκους. Αποτελεί πάθηση των σμηγματογόνων αδένων που αφθονούν στο πρόσωπο, στη ράχη και στο στήθος. Ξεκινάει κατά τη διάρκεια της εφηβείας (στα κορίτσια με την έναρξη της εμμήνου ρύσεως), όπου εμφανίζονται και τα πρώτα αντιπαθητικά σπυράκια.</a:t>
            </a:r>
          </a:p>
          <a:p>
            <a:r>
              <a:rPr lang="el-GR" dirty="0" smtClean="0"/>
              <a:t>Οι τύποι των σπυριών στην ακμή είναι:</a:t>
            </a:r>
          </a:p>
          <a:p>
            <a:pPr lvl="0"/>
            <a:r>
              <a:rPr lang="el-GR" dirty="0" smtClean="0"/>
              <a:t>Οι </a:t>
            </a:r>
            <a:r>
              <a:rPr lang="el-GR" dirty="0" err="1" smtClean="0"/>
              <a:t>φαγέσωρες</a:t>
            </a:r>
            <a:r>
              <a:rPr lang="el-GR" dirty="0" smtClean="0"/>
              <a:t>, άσπροι - μαύροι </a:t>
            </a:r>
          </a:p>
          <a:p>
            <a:pPr lvl="0"/>
            <a:r>
              <a:rPr lang="el-GR" dirty="0" smtClean="0"/>
              <a:t>Οι βλατίδες, τα κόκκινα σπυριά </a:t>
            </a:r>
          </a:p>
          <a:p>
            <a:pPr lvl="0"/>
            <a:r>
              <a:rPr lang="el-GR" dirty="0" smtClean="0"/>
              <a:t>Οι φλύκταινες, σπυριά με πύον </a:t>
            </a:r>
          </a:p>
          <a:p>
            <a:pPr lvl="0"/>
            <a:r>
              <a:rPr lang="el-GR" dirty="0" smtClean="0"/>
              <a:t>Τα οξείδια (κύστεις) </a:t>
            </a:r>
          </a:p>
          <a:p>
            <a:endParaRPr lang="el-GR" dirty="0"/>
          </a:p>
        </p:txBody>
      </p:sp>
    </p:spTree>
    <p:extLst>
      <p:ext uri="{BB962C8B-B14F-4D97-AF65-F5344CB8AC3E}">
        <p14:creationId xmlns:p14="http://schemas.microsoft.com/office/powerpoint/2010/main" val="40396829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ΑΠΟΦΡΑΚΤΙΚΗ ΠΝΕΥΜΟΝΟΠΑΘΕΙΑ-ΚΑΠΝΙΣΜΑ</a:t>
            </a:r>
            <a:endParaRPr lang="el-GR" dirty="0"/>
          </a:p>
        </p:txBody>
      </p:sp>
      <p:sp>
        <p:nvSpPr>
          <p:cNvPr id="3" name="Θέση περιεχομένου 2"/>
          <p:cNvSpPr>
            <a:spLocks noGrp="1"/>
          </p:cNvSpPr>
          <p:nvPr>
            <p:ph idx="1"/>
          </p:nvPr>
        </p:nvSpPr>
        <p:spPr/>
        <p:txBody>
          <a:bodyPr/>
          <a:lstStyle/>
          <a:p>
            <a:r>
              <a:rPr lang="el-GR" dirty="0" smtClean="0"/>
              <a:t>Χρόνια αποφρακτική πνευμονοπάθεια (ΧΑΠ) είναι ένας όρος που χρησιμοποιείται για τα άτομα που έχουν χρόνια βρογχίτιδα, εμφύσημα ή και τα δύο. Είναι χρόνια πάθηση του </a:t>
            </a:r>
            <a:r>
              <a:rPr lang="el-GR" u="sng" dirty="0" smtClean="0"/>
              <a:t>αναπνευστικού συστήματος</a:t>
            </a:r>
            <a:r>
              <a:rPr lang="el-GR" dirty="0" smtClean="0"/>
              <a:t>. Η συνηθέστερη αιτία που προκαλεί ΧΑΠ είναι το κάπνισμα.</a:t>
            </a:r>
          </a:p>
          <a:p>
            <a:endParaRPr lang="el-GR" dirty="0"/>
          </a:p>
        </p:txBody>
      </p:sp>
    </p:spTree>
    <p:extLst>
      <p:ext uri="{BB962C8B-B14F-4D97-AF65-F5344CB8AC3E}">
        <p14:creationId xmlns:p14="http://schemas.microsoft.com/office/powerpoint/2010/main" val="31135347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ΑΥΤΟΑΝΟΣΑ ΝΟΣΗΜΑΤΑ (ΛΥΚΟΣ κ.α.)</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Τα </a:t>
            </a:r>
            <a:r>
              <a:rPr lang="el-GR" dirty="0" err="1" smtClean="0"/>
              <a:t>αυτοάνοσα</a:t>
            </a:r>
            <a:r>
              <a:rPr lang="el-GR" dirty="0" smtClean="0"/>
              <a:t> νοσήματα είναι ασθένειες που προκύπτουν γιατί το σώμα μας επιτίθεται και καταστρέφει τα δικά του κύτταρα και όργανα.</a:t>
            </a:r>
          </a:p>
          <a:p>
            <a:r>
              <a:rPr lang="el-GR" dirty="0" smtClean="0"/>
              <a:t>Ασθένειες όπως</a:t>
            </a:r>
            <a:r>
              <a:rPr lang="en-US" dirty="0" smtClean="0"/>
              <a:t>:</a:t>
            </a:r>
            <a:br>
              <a:rPr lang="en-US" dirty="0" smtClean="0"/>
            </a:br>
            <a:r>
              <a:rPr lang="en-US" dirty="0" smtClean="0"/>
              <a:t>- </a:t>
            </a:r>
            <a:r>
              <a:rPr lang="el-GR" dirty="0" smtClean="0"/>
              <a:t>Σκλήρυνση κατά πλάκας</a:t>
            </a:r>
            <a:r>
              <a:rPr lang="en-US" dirty="0" smtClean="0"/>
              <a:t/>
            </a:r>
            <a:br>
              <a:rPr lang="en-US" dirty="0" smtClean="0"/>
            </a:br>
            <a:r>
              <a:rPr lang="en-US" dirty="0" smtClean="0"/>
              <a:t>- </a:t>
            </a:r>
            <a:r>
              <a:rPr lang="el-GR" dirty="0" smtClean="0"/>
              <a:t>Διαβήτης</a:t>
            </a:r>
            <a:r>
              <a:rPr lang="en-US" dirty="0" smtClean="0"/>
              <a:t/>
            </a:r>
            <a:br>
              <a:rPr lang="en-US" dirty="0" smtClean="0"/>
            </a:br>
            <a:r>
              <a:rPr lang="en-US" dirty="0" smtClean="0"/>
              <a:t>- </a:t>
            </a:r>
            <a:r>
              <a:rPr lang="el-GR" dirty="0" smtClean="0"/>
              <a:t>Ρευματοειδής αρθρίτιδα</a:t>
            </a:r>
            <a:r>
              <a:rPr lang="en-US" dirty="0" smtClean="0"/>
              <a:t/>
            </a:r>
            <a:br>
              <a:rPr lang="en-US" dirty="0" smtClean="0"/>
            </a:br>
            <a:r>
              <a:rPr lang="en-US" dirty="0" smtClean="0"/>
              <a:t>- </a:t>
            </a:r>
            <a:r>
              <a:rPr lang="el-GR" dirty="0" smtClean="0"/>
              <a:t>Θυρεοειδίτιδα</a:t>
            </a:r>
            <a:r>
              <a:rPr lang="en-US" dirty="0" smtClean="0"/>
              <a:t> Hashimoto </a:t>
            </a:r>
            <a:br>
              <a:rPr lang="en-US" dirty="0" smtClean="0"/>
            </a:br>
            <a:r>
              <a:rPr lang="en-US" dirty="0" smtClean="0"/>
              <a:t>- </a:t>
            </a:r>
            <a:r>
              <a:rPr lang="el-GR" dirty="0" smtClean="0"/>
              <a:t>Ψωρίαση</a:t>
            </a:r>
            <a:r>
              <a:rPr lang="en-US" dirty="0" smtClean="0"/>
              <a:t> </a:t>
            </a:r>
            <a:br>
              <a:rPr lang="en-US" dirty="0" smtClean="0"/>
            </a:br>
            <a:r>
              <a:rPr lang="en-US" dirty="0" smtClean="0"/>
              <a:t>- </a:t>
            </a:r>
            <a:r>
              <a:rPr lang="el-GR" dirty="0" smtClean="0"/>
              <a:t>Ελκώδης κολίτιδα</a:t>
            </a:r>
            <a:r>
              <a:rPr lang="en-US" dirty="0" smtClean="0"/>
              <a:t> </a:t>
            </a:r>
            <a:br>
              <a:rPr lang="en-US" dirty="0" smtClean="0"/>
            </a:br>
            <a:r>
              <a:rPr lang="en-US" dirty="0" smtClean="0"/>
              <a:t>- </a:t>
            </a:r>
            <a:r>
              <a:rPr lang="el-GR" dirty="0" smtClean="0"/>
              <a:t>Νόσος του</a:t>
            </a:r>
            <a:r>
              <a:rPr lang="en-US" dirty="0" smtClean="0"/>
              <a:t> </a:t>
            </a:r>
            <a:r>
              <a:rPr lang="en-US" dirty="0" err="1" smtClean="0"/>
              <a:t>Crohn</a:t>
            </a:r>
            <a:r>
              <a:rPr lang="en-US" dirty="0" smtClean="0"/>
              <a:t/>
            </a:r>
            <a:br>
              <a:rPr lang="en-US" dirty="0" smtClean="0"/>
            </a:br>
            <a:r>
              <a:rPr lang="en-US" dirty="0" smtClean="0"/>
              <a:t>- </a:t>
            </a:r>
            <a:r>
              <a:rPr lang="el-GR" dirty="0" err="1" smtClean="0"/>
              <a:t>Ερυθηματώδης</a:t>
            </a:r>
            <a:r>
              <a:rPr lang="el-GR" dirty="0" smtClean="0"/>
              <a:t> λύκος</a:t>
            </a:r>
            <a:r>
              <a:rPr lang="en-US" dirty="0" smtClean="0"/>
              <a:t/>
            </a:r>
            <a:br>
              <a:rPr lang="en-US" dirty="0" smtClean="0"/>
            </a:br>
            <a:r>
              <a:rPr lang="en-US" dirty="0" smtClean="0"/>
              <a:t>- </a:t>
            </a:r>
            <a:r>
              <a:rPr lang="el-GR" dirty="0" smtClean="0"/>
              <a:t>Δερματίτιδες</a:t>
            </a:r>
            <a:r>
              <a:rPr lang="en-US" dirty="0" smtClean="0"/>
              <a:t/>
            </a:r>
            <a:br>
              <a:rPr lang="en-US" dirty="0" smtClean="0"/>
            </a:br>
            <a:r>
              <a:rPr lang="en-US" dirty="0" smtClean="0"/>
              <a:t>- </a:t>
            </a:r>
            <a:r>
              <a:rPr lang="el-GR" dirty="0" smtClean="0"/>
              <a:t>Μυασθένεια</a:t>
            </a:r>
            <a:r>
              <a:rPr lang="en-US" dirty="0" smtClean="0"/>
              <a:t>  </a:t>
            </a:r>
            <a:br>
              <a:rPr lang="en-US" dirty="0" smtClean="0"/>
            </a:br>
            <a:r>
              <a:rPr lang="en-US" dirty="0" smtClean="0"/>
              <a:t>- ALS </a:t>
            </a:r>
            <a:endParaRPr lang="el-GR" dirty="0" smtClean="0"/>
          </a:p>
          <a:p>
            <a:endParaRPr lang="el-GR" dirty="0"/>
          </a:p>
        </p:txBody>
      </p:sp>
    </p:spTree>
    <p:extLst>
      <p:ext uri="{BB962C8B-B14F-4D97-AF65-F5344CB8AC3E}">
        <p14:creationId xmlns:p14="http://schemas.microsoft.com/office/powerpoint/2010/main" val="30620852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ΣΤΟΧΟΙ ΤΩΝ ΠΡΟΓΡΑΜΜΑΤΩΝ</a:t>
            </a:r>
            <a:endParaRPr lang="el-GR" dirty="0"/>
          </a:p>
        </p:txBody>
      </p:sp>
      <p:sp>
        <p:nvSpPr>
          <p:cNvPr id="3" name="Θέση περιεχομένου 2"/>
          <p:cNvSpPr>
            <a:spLocks noGrp="1"/>
          </p:cNvSpPr>
          <p:nvPr>
            <p:ph idx="1"/>
          </p:nvPr>
        </p:nvSpPr>
        <p:spPr/>
        <p:txBody>
          <a:bodyPr/>
          <a:lstStyle/>
          <a:p>
            <a:r>
              <a:rPr lang="el-GR" dirty="0" smtClean="0"/>
              <a:t>ΝΑ ΓΝΩΡΙΣΟΥΝ ΤΗ ΣΗΜΑΣΙΑ ΤΗΣ ΣΩΜΑΤΙΚΗΣ ΥΓΕΙΑΣ</a:t>
            </a:r>
          </a:p>
          <a:p>
            <a:r>
              <a:rPr lang="el-GR" dirty="0" smtClean="0"/>
              <a:t>ΝΑ ΕΝΗΜΕΡΩΘΟΥΝ ΓΙΑ ΤΗΝ ΑΞΙΑ ΤΟΥ ΣΥΧΝΟΥ ΙΑΤΡΙΚΟΥ ΕΛΕΓΧΟΥ ΚΑΙ ΝΑ ΕΧΟΥΝ ΑΣΦΑΛΗ ΣΥΜΠΕΡΙΦΟΡΑ ΣΤΙΣ ΠΡΟΣΩΠΙΚΕΣ ΤΟΥΣ ΕΠΑΦΕΣ</a:t>
            </a:r>
          </a:p>
          <a:p>
            <a:r>
              <a:rPr lang="el-GR" dirty="0" smtClean="0"/>
              <a:t>ΝΑ ΕΡΘΟΥΝ ΣΕ ΕΠΑΦΗ ΜΕ ΕΞΕΙΔΙΚΕΥΜΕΝΟ ΙΑΤΡΙΚΟ ΠΡΟΣΩΠΙΚΟ</a:t>
            </a:r>
          </a:p>
          <a:p>
            <a:endParaRPr lang="el-GR" dirty="0" smtClean="0"/>
          </a:p>
          <a:p>
            <a:endParaRPr lang="el-GR" dirty="0"/>
          </a:p>
        </p:txBody>
      </p:sp>
    </p:spTree>
    <p:extLst>
      <p:ext uri="{BB962C8B-B14F-4D97-AF65-F5344CB8AC3E}">
        <p14:creationId xmlns:p14="http://schemas.microsoft.com/office/powerpoint/2010/main" val="4914619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ΘΕΜΑΤΟΛΟΓΙΑ</a:t>
            </a:r>
            <a:br>
              <a:rPr lang="el-GR" dirty="0" smtClean="0"/>
            </a:br>
            <a:endParaRPr lang="el-GR" dirty="0"/>
          </a:p>
        </p:txBody>
      </p:sp>
      <p:sp>
        <p:nvSpPr>
          <p:cNvPr id="3" name="2 - Θέση περιεχομένου"/>
          <p:cNvSpPr>
            <a:spLocks noGrp="1"/>
          </p:cNvSpPr>
          <p:nvPr>
            <p:ph idx="1"/>
          </p:nvPr>
        </p:nvSpPr>
        <p:spPr>
          <a:xfrm>
            <a:off x="457200" y="1066800"/>
            <a:ext cx="8229600" cy="5059363"/>
          </a:xfrm>
        </p:spPr>
        <p:txBody>
          <a:bodyPr>
            <a:normAutofit fontScale="85000" lnSpcReduction="20000"/>
          </a:bodyPr>
          <a:lstStyle/>
          <a:p>
            <a:r>
              <a:rPr lang="el-GR" dirty="0" smtClean="0"/>
              <a:t>Ο γεννητικός κύκλος και τα σημαντικότερα γεγονότα του</a:t>
            </a:r>
          </a:p>
          <a:p>
            <a:r>
              <a:rPr lang="el-GR" dirty="0" smtClean="0"/>
              <a:t>Η διαδικασία της φυσιολογικής σύλληψης</a:t>
            </a:r>
          </a:p>
          <a:p>
            <a:r>
              <a:rPr lang="el-GR" dirty="0" smtClean="0"/>
              <a:t>Αντισύλληψη και αφροδίσια νοσήματα</a:t>
            </a:r>
          </a:p>
          <a:p>
            <a:r>
              <a:rPr lang="el-GR" dirty="0" smtClean="0"/>
              <a:t>Σεξουαλικά μεταδιδόμενα νοσήματα</a:t>
            </a:r>
          </a:p>
          <a:p>
            <a:r>
              <a:rPr lang="el-GR" dirty="0" smtClean="0"/>
              <a:t>Καρκίνος του αναπαραγωγικού συστήματος</a:t>
            </a:r>
          </a:p>
          <a:p>
            <a:r>
              <a:rPr lang="el-GR" dirty="0" smtClean="0"/>
              <a:t>Ηπατίτιδες</a:t>
            </a:r>
          </a:p>
          <a:p>
            <a:r>
              <a:rPr lang="el-GR" dirty="0" smtClean="0"/>
              <a:t>Μεσογειακή αναιμία</a:t>
            </a:r>
          </a:p>
          <a:p>
            <a:r>
              <a:rPr lang="el-GR" dirty="0" smtClean="0"/>
              <a:t>Κυστική </a:t>
            </a:r>
            <a:r>
              <a:rPr lang="el-GR" dirty="0" err="1" smtClean="0"/>
              <a:t>ίνωση</a:t>
            </a:r>
            <a:endParaRPr lang="el-GR" dirty="0" smtClean="0"/>
          </a:p>
          <a:p>
            <a:r>
              <a:rPr lang="el-GR" dirty="0" smtClean="0"/>
              <a:t>Χρόνια αποφρακτική πνευμονοπάθεια</a:t>
            </a:r>
          </a:p>
          <a:p>
            <a:r>
              <a:rPr lang="el-GR" dirty="0" smtClean="0"/>
              <a:t>Δερματολογικές παθήσεις και </a:t>
            </a:r>
            <a:r>
              <a:rPr lang="el-GR" dirty="0" err="1" smtClean="0"/>
              <a:t>αυτοάνοσα</a:t>
            </a:r>
            <a:r>
              <a:rPr lang="el-GR" dirty="0" smtClean="0"/>
              <a:t> νοσήματα	</a:t>
            </a:r>
            <a:endParaRPr lang="el-GR"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274638"/>
            <a:ext cx="8147248" cy="1786210"/>
          </a:xfrm>
          <a:gradFill>
            <a:gsLst>
              <a:gs pos="0">
                <a:schemeClr val="bg1">
                  <a:shade val="40000"/>
                  <a:satMod val="165000"/>
                </a:schemeClr>
              </a:gs>
              <a:gs pos="50000">
                <a:schemeClr val="bg1">
                  <a:shade val="80000"/>
                  <a:satMod val="155000"/>
                </a:schemeClr>
              </a:gs>
              <a:gs pos="100000">
                <a:schemeClr val="bg1">
                  <a:tint val="95000"/>
                  <a:satMod val="200000"/>
                </a:schemeClr>
              </a:gs>
            </a:gsLst>
            <a:lin ang="16200000" scaled="1"/>
          </a:gradFill>
          <a:ln w="28575">
            <a:solidFill>
              <a:schemeClr val="tx1"/>
            </a:solidFill>
          </a:ln>
        </p:spPr>
        <p:txBody>
          <a:bodyPr>
            <a:normAutofit/>
          </a:bodyPr>
          <a:lstStyle/>
          <a:p>
            <a:r>
              <a:rPr lang="el-GR" dirty="0" smtClean="0"/>
              <a:t>ΑΝΑΤΟΜΙΑ ΚΑΙ ΦΥΣΙΟΛΟΓΙΑ ΤΟΥ ΑΝΘΡΩΠΙΝΟΥ ΓΕΝΝΗΤΙΚΟΥ ΣΥΣΤΗΜΑΤΟΣ</a:t>
            </a:r>
            <a:endParaRPr lang="el-G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3971522"/>
            <a:ext cx="1908213" cy="20423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4097854"/>
            <a:ext cx="1908175" cy="1828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2492896"/>
            <a:ext cx="4181475" cy="10906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66761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pPr eaLnBrk="1" hangingPunct="1"/>
            <a:r>
              <a:rPr lang="el-GR" sz="3200" dirty="0" err="1" smtClean="0"/>
              <a:t>ΑναπαραγωγικΑ</a:t>
            </a:r>
            <a:r>
              <a:rPr lang="el-GR" sz="3200" dirty="0" smtClean="0"/>
              <a:t>  κύτταρα του </a:t>
            </a:r>
            <a:r>
              <a:rPr lang="el-GR" sz="3200" dirty="0" err="1" smtClean="0"/>
              <a:t>ανθρΩπου</a:t>
            </a:r>
            <a:r>
              <a:rPr lang="el-GR" sz="3200" dirty="0" smtClean="0"/>
              <a:t>-</a:t>
            </a:r>
            <a:r>
              <a:rPr lang="el-GR" sz="3200" dirty="0" err="1" smtClean="0"/>
              <a:t>ΓονιμοποΙηση</a:t>
            </a:r>
            <a:r>
              <a:rPr lang="el-GR" sz="3200" dirty="0" smtClean="0"/>
              <a:t> </a:t>
            </a:r>
          </a:p>
        </p:txBody>
      </p:sp>
      <p:sp>
        <p:nvSpPr>
          <p:cNvPr id="11267" name="Content Placeholder 2"/>
          <p:cNvSpPr>
            <a:spLocks noGrp="1"/>
          </p:cNvSpPr>
          <p:nvPr>
            <p:ph sz="half" idx="1"/>
          </p:nvPr>
        </p:nvSpPr>
        <p:spPr>
          <a:xfrm>
            <a:off x="457200" y="1600200"/>
            <a:ext cx="8077200" cy="4648199"/>
          </a:xfrm>
        </p:spPr>
        <p:txBody>
          <a:bodyPr/>
          <a:lstStyle/>
          <a:p>
            <a:pPr eaLnBrk="1" hangingPunct="1"/>
            <a:r>
              <a:rPr lang="el-GR" dirty="0" smtClean="0"/>
              <a:t>Ωάριο</a:t>
            </a:r>
          </a:p>
          <a:p>
            <a:pPr eaLnBrk="1" hangingPunct="1"/>
            <a:r>
              <a:rPr lang="el-GR" dirty="0" smtClean="0"/>
              <a:t>                             </a:t>
            </a:r>
          </a:p>
          <a:p>
            <a:pPr eaLnBrk="1" hangingPunct="1"/>
            <a:endParaRPr lang="el-GR" dirty="0" smtClean="0"/>
          </a:p>
          <a:p>
            <a:pPr eaLnBrk="1" hangingPunct="1"/>
            <a:endParaRPr lang="el-GR" dirty="0" smtClean="0"/>
          </a:p>
          <a:p>
            <a:pPr eaLnBrk="1" hangingPunct="1"/>
            <a:endParaRPr lang="el-GR" dirty="0" smtClean="0"/>
          </a:p>
          <a:p>
            <a:pPr eaLnBrk="1" hangingPunct="1"/>
            <a:r>
              <a:rPr lang="el-GR" dirty="0" smtClean="0"/>
              <a:t>Γονιμοποιημένο 						ωάριο                                                               </a:t>
            </a:r>
          </a:p>
        </p:txBody>
      </p:sp>
      <p:sp>
        <p:nvSpPr>
          <p:cNvPr id="11268" name="Content Placeholder 3"/>
          <p:cNvSpPr>
            <a:spLocks noGrp="1"/>
          </p:cNvSpPr>
          <p:nvPr>
            <p:ph sz="half" idx="2"/>
          </p:nvPr>
        </p:nvSpPr>
        <p:spPr>
          <a:xfrm>
            <a:off x="4648200" y="1600201"/>
            <a:ext cx="4038600" cy="2743200"/>
          </a:xfrm>
        </p:spPr>
        <p:txBody>
          <a:bodyPr/>
          <a:lstStyle/>
          <a:p>
            <a:pPr eaLnBrk="1" hangingPunct="1"/>
            <a:r>
              <a:rPr lang="el-GR" dirty="0" smtClean="0"/>
              <a:t>Σπερματοζωάριο   </a:t>
            </a:r>
          </a:p>
        </p:txBody>
      </p:sp>
      <p:pic>
        <p:nvPicPr>
          <p:cNvPr id="11269" name="Picture 2"/>
          <p:cNvPicPr>
            <a:picLocks noChangeAspect="1" noChangeArrowheads="1"/>
          </p:cNvPicPr>
          <p:nvPr/>
        </p:nvPicPr>
        <p:blipFill>
          <a:blip r:embed="rId2"/>
          <a:srcRect/>
          <a:stretch>
            <a:fillRect/>
          </a:stretch>
        </p:blipFill>
        <p:spPr bwMode="auto">
          <a:xfrm>
            <a:off x="539750" y="2133600"/>
            <a:ext cx="2486025" cy="1838325"/>
          </a:xfrm>
          <a:prstGeom prst="rect">
            <a:avLst/>
          </a:prstGeom>
          <a:noFill/>
          <a:ln w="9525">
            <a:noFill/>
            <a:miter lim="800000"/>
            <a:headEnd/>
            <a:tailEnd/>
          </a:ln>
        </p:spPr>
      </p:pic>
      <p:pic>
        <p:nvPicPr>
          <p:cNvPr id="11270" name="Picture 4"/>
          <p:cNvPicPr>
            <a:picLocks noChangeAspect="1" noChangeArrowheads="1"/>
          </p:cNvPicPr>
          <p:nvPr/>
        </p:nvPicPr>
        <p:blipFill>
          <a:blip r:embed="rId3"/>
          <a:srcRect/>
          <a:stretch>
            <a:fillRect/>
          </a:stretch>
        </p:blipFill>
        <p:spPr bwMode="auto">
          <a:xfrm>
            <a:off x="4953000" y="2209800"/>
            <a:ext cx="2657475" cy="1724025"/>
          </a:xfrm>
          <a:prstGeom prst="rect">
            <a:avLst/>
          </a:prstGeom>
          <a:noFill/>
          <a:ln w="9525">
            <a:noFill/>
            <a:miter lim="800000"/>
            <a:headEnd/>
            <a:tailEnd/>
          </a:ln>
        </p:spPr>
      </p:pic>
      <p:pic>
        <p:nvPicPr>
          <p:cNvPr id="23557" name="Picture 5" descr="C:\Documents and Settings\User\Επιφάνεια εργασίας\κατάλογος.jpg"/>
          <p:cNvPicPr>
            <a:picLocks noChangeAspect="1" noChangeArrowheads="1"/>
          </p:cNvPicPr>
          <p:nvPr/>
        </p:nvPicPr>
        <p:blipFill>
          <a:blip r:embed="rId4"/>
          <a:srcRect/>
          <a:stretch>
            <a:fillRect/>
          </a:stretch>
        </p:blipFill>
        <p:spPr bwMode="auto">
          <a:xfrm>
            <a:off x="3352800" y="4419600"/>
            <a:ext cx="2438400" cy="1847850"/>
          </a:xfrm>
          <a:prstGeom prst="rect">
            <a:avLst/>
          </a:prstGeom>
          <a:noFill/>
        </p:spPr>
      </p:pic>
    </p:spTree>
    <p:extLst>
      <p:ext uri="{BB962C8B-B14F-4D97-AF65-F5344CB8AC3E}">
        <p14:creationId xmlns:p14="http://schemas.microsoft.com/office/powerpoint/2010/main" val="5175031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animEffect transition="in" filter="fade">
                                      <p:cBhvr>
                                        <p:cTn id="9" dur="500"/>
                                        <p:tgtEl>
                                          <p:spTgt spid="1126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267"/>
                                        </p:tgtEl>
                                        <p:attrNameLst>
                                          <p:attrName>style.visibility</p:attrName>
                                        </p:attrNameLst>
                                      </p:cBhvr>
                                      <p:to>
                                        <p:strVal val="visible"/>
                                      </p:to>
                                    </p:set>
                                    <p:anim calcmode="lin" valueType="num">
                                      <p:cBhvr>
                                        <p:cTn id="14" dur="500" fill="hold"/>
                                        <p:tgtEl>
                                          <p:spTgt spid="11267"/>
                                        </p:tgtEl>
                                        <p:attrNameLst>
                                          <p:attrName>ppt_w</p:attrName>
                                        </p:attrNameLst>
                                      </p:cBhvr>
                                      <p:tavLst>
                                        <p:tav tm="0">
                                          <p:val>
                                            <p:fltVal val="0"/>
                                          </p:val>
                                        </p:tav>
                                        <p:tav tm="100000">
                                          <p:val>
                                            <p:strVal val="#ppt_w"/>
                                          </p:val>
                                        </p:tav>
                                      </p:tavLst>
                                    </p:anim>
                                    <p:anim calcmode="lin" valueType="num">
                                      <p:cBhvr>
                                        <p:cTn id="15" dur="500" fill="hold"/>
                                        <p:tgtEl>
                                          <p:spTgt spid="11267"/>
                                        </p:tgtEl>
                                        <p:attrNameLst>
                                          <p:attrName>ppt_h</p:attrName>
                                        </p:attrNameLst>
                                      </p:cBhvr>
                                      <p:tavLst>
                                        <p:tav tm="0">
                                          <p:val>
                                            <p:fltVal val="0"/>
                                          </p:val>
                                        </p:tav>
                                        <p:tav tm="100000">
                                          <p:val>
                                            <p:strVal val="#ppt_h"/>
                                          </p:val>
                                        </p:tav>
                                      </p:tavLst>
                                    </p:anim>
                                    <p:animEffect transition="in" filter="fade">
                                      <p:cBhvr>
                                        <p:cTn id="16" dur="500"/>
                                        <p:tgtEl>
                                          <p:spTgt spid="1126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268">
                                            <p:txEl>
                                              <p:pRg st="0" end="0"/>
                                            </p:txEl>
                                          </p:spTgt>
                                        </p:tgtEl>
                                        <p:attrNameLst>
                                          <p:attrName>style.visibility</p:attrName>
                                        </p:attrNameLst>
                                      </p:cBhvr>
                                      <p:to>
                                        <p:strVal val="visible"/>
                                      </p:to>
                                    </p:set>
                                    <p:anim calcmode="lin" valueType="num">
                                      <p:cBhvr>
                                        <p:cTn id="21" dur="500" fill="hold"/>
                                        <p:tgtEl>
                                          <p:spTgt spid="11268">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1268">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112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p:bldP spid="1126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a:bodyPr>
          <a:lstStyle/>
          <a:p>
            <a:pPr eaLnBrk="1" hangingPunct="1">
              <a:defRPr/>
            </a:pPr>
            <a:r>
              <a:rPr lang="el-GR" dirty="0" err="1" smtClean="0"/>
              <a:t>ΑναπαραγωγικΟ</a:t>
            </a:r>
            <a:r>
              <a:rPr lang="el-GR" dirty="0" smtClean="0"/>
              <a:t> </a:t>
            </a:r>
            <a:r>
              <a:rPr lang="el-GR" dirty="0" err="1" smtClean="0"/>
              <a:t>σΥστημα</a:t>
            </a:r>
            <a:r>
              <a:rPr lang="el-GR" dirty="0" smtClean="0"/>
              <a:t> των </a:t>
            </a:r>
            <a:r>
              <a:rPr lang="el-GR" dirty="0" err="1" smtClean="0"/>
              <a:t>γυναιΚΩν</a:t>
            </a:r>
            <a:endParaRPr lang="el-GR" dirty="0" smtClean="0"/>
          </a:p>
        </p:txBody>
      </p:sp>
      <p:sp>
        <p:nvSpPr>
          <p:cNvPr id="30724" name="Content Placeholder 5"/>
          <p:cNvSpPr>
            <a:spLocks noGrp="1"/>
          </p:cNvSpPr>
          <p:nvPr>
            <p:ph idx="1"/>
          </p:nvPr>
        </p:nvSpPr>
        <p:spPr>
          <a:xfrm>
            <a:off x="684213" y="1628775"/>
            <a:ext cx="8229600" cy="4525963"/>
          </a:xfrm>
        </p:spPr>
        <p:txBody>
          <a:bodyPr/>
          <a:lstStyle/>
          <a:p>
            <a:pPr eaLnBrk="1" hangingPunct="1">
              <a:defRPr/>
            </a:pPr>
            <a:r>
              <a:rPr lang="el-GR" dirty="0" smtClean="0"/>
              <a:t>Περιλαμβάνει:</a:t>
            </a:r>
          </a:p>
          <a:p>
            <a:pPr eaLnBrk="1" hangingPunct="1">
              <a:buFont typeface="Wingdings" pitchFamily="2" charset="2"/>
              <a:buChar char="v"/>
              <a:defRPr/>
            </a:pPr>
            <a:r>
              <a:rPr lang="el-GR" dirty="0" smtClean="0"/>
              <a:t>Τις δύο ωοθήκες</a:t>
            </a:r>
          </a:p>
          <a:p>
            <a:pPr eaLnBrk="1" hangingPunct="1">
              <a:buFont typeface="Wingdings" pitchFamily="2" charset="2"/>
              <a:buChar char="v"/>
              <a:defRPr/>
            </a:pPr>
            <a:r>
              <a:rPr lang="el-GR" dirty="0" smtClean="0"/>
              <a:t>Τους δύο ωαγωγούς σωλήνες ( σάλπιγγες)</a:t>
            </a:r>
          </a:p>
          <a:p>
            <a:pPr eaLnBrk="1" hangingPunct="1">
              <a:buFont typeface="Wingdings" pitchFamily="2" charset="2"/>
              <a:buChar char="v"/>
              <a:defRPr/>
            </a:pPr>
            <a:r>
              <a:rPr lang="el-GR" dirty="0" smtClean="0"/>
              <a:t>Την μήτρα</a:t>
            </a:r>
          </a:p>
        </p:txBody>
      </p:sp>
      <p:pic>
        <p:nvPicPr>
          <p:cNvPr id="32771" name="Picture 3"/>
          <p:cNvPicPr>
            <a:picLocks noChangeAspect="1" noChangeArrowheads="1"/>
          </p:cNvPicPr>
          <p:nvPr/>
        </p:nvPicPr>
        <p:blipFill>
          <a:blip r:embed="rId2"/>
          <a:srcRect/>
          <a:stretch>
            <a:fillRect/>
          </a:stretch>
        </p:blipFill>
        <p:spPr bwMode="auto">
          <a:xfrm>
            <a:off x="2484438" y="4581525"/>
            <a:ext cx="3048000" cy="1495425"/>
          </a:xfrm>
          <a:prstGeom prst="rect">
            <a:avLst/>
          </a:prstGeom>
          <a:noFill/>
          <a:ln w="9525">
            <a:noFill/>
            <a:miter lim="800000"/>
            <a:headEnd/>
            <a:tailEnd/>
          </a:ln>
        </p:spPr>
      </p:pic>
    </p:spTree>
    <p:extLst>
      <p:ext uri="{BB962C8B-B14F-4D97-AF65-F5344CB8AC3E}">
        <p14:creationId xmlns:p14="http://schemas.microsoft.com/office/powerpoint/2010/main" val="14476065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p:cTn id="7" dur="500" fill="hold"/>
                                        <p:tgtEl>
                                          <p:spTgt spid="30722"/>
                                        </p:tgtEl>
                                        <p:attrNameLst>
                                          <p:attrName>ppt_w</p:attrName>
                                        </p:attrNameLst>
                                      </p:cBhvr>
                                      <p:tavLst>
                                        <p:tav tm="0">
                                          <p:val>
                                            <p:fltVal val="0"/>
                                          </p:val>
                                        </p:tav>
                                        <p:tav tm="100000">
                                          <p:val>
                                            <p:strVal val="#ppt_w"/>
                                          </p:val>
                                        </p:tav>
                                      </p:tavLst>
                                    </p:anim>
                                    <p:anim calcmode="lin" valueType="num">
                                      <p:cBhvr>
                                        <p:cTn id="8" dur="500" fill="hold"/>
                                        <p:tgtEl>
                                          <p:spTgt spid="30722"/>
                                        </p:tgtEl>
                                        <p:attrNameLst>
                                          <p:attrName>ppt_h</p:attrName>
                                        </p:attrNameLst>
                                      </p:cBhvr>
                                      <p:tavLst>
                                        <p:tav tm="0">
                                          <p:val>
                                            <p:fltVal val="0"/>
                                          </p:val>
                                        </p:tav>
                                        <p:tav tm="100000">
                                          <p:val>
                                            <p:strVal val="#ppt_h"/>
                                          </p:val>
                                        </p:tav>
                                      </p:tavLst>
                                    </p:anim>
                                    <p:animEffect transition="in" filter="fade">
                                      <p:cBhvr>
                                        <p:cTn id="9" dur="500"/>
                                        <p:tgtEl>
                                          <p:spTgt spid="3072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0724"/>
                                        </p:tgtEl>
                                        <p:attrNameLst>
                                          <p:attrName>style.visibility</p:attrName>
                                        </p:attrNameLst>
                                      </p:cBhvr>
                                      <p:to>
                                        <p:strVal val="visible"/>
                                      </p:to>
                                    </p:set>
                                    <p:anim calcmode="lin" valueType="num">
                                      <p:cBhvr>
                                        <p:cTn id="14" dur="500" fill="hold"/>
                                        <p:tgtEl>
                                          <p:spTgt spid="30724"/>
                                        </p:tgtEl>
                                        <p:attrNameLst>
                                          <p:attrName>ppt_w</p:attrName>
                                        </p:attrNameLst>
                                      </p:cBhvr>
                                      <p:tavLst>
                                        <p:tav tm="0">
                                          <p:val>
                                            <p:fltVal val="0"/>
                                          </p:val>
                                        </p:tav>
                                        <p:tav tm="100000">
                                          <p:val>
                                            <p:strVal val="#ppt_w"/>
                                          </p:val>
                                        </p:tav>
                                      </p:tavLst>
                                    </p:anim>
                                    <p:anim calcmode="lin" valueType="num">
                                      <p:cBhvr>
                                        <p:cTn id="15" dur="500" fill="hold"/>
                                        <p:tgtEl>
                                          <p:spTgt spid="30724"/>
                                        </p:tgtEl>
                                        <p:attrNameLst>
                                          <p:attrName>ppt_h</p:attrName>
                                        </p:attrNameLst>
                                      </p:cBhvr>
                                      <p:tavLst>
                                        <p:tav tm="0">
                                          <p:val>
                                            <p:fltVal val="0"/>
                                          </p:val>
                                        </p:tav>
                                        <p:tav tm="100000">
                                          <p:val>
                                            <p:strVal val="#ppt_h"/>
                                          </p:val>
                                        </p:tav>
                                      </p:tavLst>
                                    </p:anim>
                                    <p:animEffect transition="in" filter="fade">
                                      <p:cBhvr>
                                        <p:cTn id="16" dur="5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r>
              <a:rPr lang="el-GR" dirty="0" err="1" smtClean="0"/>
              <a:t>ΕσωτερικΟ</a:t>
            </a:r>
            <a:r>
              <a:rPr lang="el-GR" dirty="0" smtClean="0"/>
              <a:t> </a:t>
            </a:r>
            <a:r>
              <a:rPr lang="el-GR" dirty="0" err="1" smtClean="0"/>
              <a:t>αναπαραγωγικΟ</a:t>
            </a:r>
            <a:r>
              <a:rPr lang="el-GR" dirty="0" smtClean="0"/>
              <a:t> </a:t>
            </a:r>
            <a:r>
              <a:rPr lang="el-GR" dirty="0" err="1" smtClean="0"/>
              <a:t>σΥστημα</a:t>
            </a:r>
            <a:r>
              <a:rPr lang="el-GR" dirty="0" smtClean="0"/>
              <a:t> των </a:t>
            </a:r>
            <a:r>
              <a:rPr lang="el-GR" dirty="0" err="1" smtClean="0"/>
              <a:t>γυναικΩν</a:t>
            </a:r>
            <a:endParaRPr lang="el-GR" dirty="0" smtClean="0"/>
          </a:p>
        </p:txBody>
      </p:sp>
      <p:pic>
        <p:nvPicPr>
          <p:cNvPr id="37891" name="Picture 3"/>
          <p:cNvPicPr>
            <a:picLocks noGrp="1" noChangeAspect="1" noChangeArrowheads="1"/>
          </p:cNvPicPr>
          <p:nvPr>
            <p:ph idx="1"/>
          </p:nvPr>
        </p:nvPicPr>
        <p:blipFill>
          <a:blip r:embed="rId2"/>
          <a:srcRect/>
          <a:stretch>
            <a:fillRect/>
          </a:stretch>
        </p:blipFill>
        <p:spPr>
          <a:xfrm>
            <a:off x="971550" y="1773238"/>
            <a:ext cx="7129463" cy="4535487"/>
          </a:xfrm>
          <a:noFill/>
        </p:spPr>
      </p:pic>
    </p:spTree>
    <p:extLst>
      <p:ext uri="{BB962C8B-B14F-4D97-AF65-F5344CB8AC3E}">
        <p14:creationId xmlns:p14="http://schemas.microsoft.com/office/powerpoint/2010/main" val="38215891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500" fill="hold"/>
                                        <p:tgtEl>
                                          <p:spTgt spid="37890"/>
                                        </p:tgtEl>
                                        <p:attrNameLst>
                                          <p:attrName>ppt_w</p:attrName>
                                        </p:attrNameLst>
                                      </p:cBhvr>
                                      <p:tavLst>
                                        <p:tav tm="0">
                                          <p:val>
                                            <p:fltVal val="0"/>
                                          </p:val>
                                        </p:tav>
                                        <p:tav tm="100000">
                                          <p:val>
                                            <p:strVal val="#ppt_w"/>
                                          </p:val>
                                        </p:tav>
                                      </p:tavLst>
                                    </p:anim>
                                    <p:anim calcmode="lin" valueType="num">
                                      <p:cBhvr>
                                        <p:cTn id="8" dur="500" fill="hold"/>
                                        <p:tgtEl>
                                          <p:spTgt spid="37890"/>
                                        </p:tgtEl>
                                        <p:attrNameLst>
                                          <p:attrName>ppt_h</p:attrName>
                                        </p:attrNameLst>
                                      </p:cBhvr>
                                      <p:tavLst>
                                        <p:tav tm="0">
                                          <p:val>
                                            <p:fltVal val="0"/>
                                          </p:val>
                                        </p:tav>
                                        <p:tav tm="100000">
                                          <p:val>
                                            <p:strVal val="#ppt_h"/>
                                          </p:val>
                                        </p:tav>
                                      </p:tavLst>
                                    </p:anim>
                                    <p:animEffect transition="in" filter="fade">
                                      <p:cBhvr>
                                        <p:cTn id="9" dur="500"/>
                                        <p:tgtEl>
                                          <p:spTgt spid="3789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7891"/>
                                        </p:tgtEl>
                                        <p:attrNameLst>
                                          <p:attrName>style.visibility</p:attrName>
                                        </p:attrNameLst>
                                      </p:cBhvr>
                                      <p:to>
                                        <p:strVal val="visible"/>
                                      </p:to>
                                    </p:set>
                                    <p:anim calcmode="lin" valueType="num">
                                      <p:cBhvr>
                                        <p:cTn id="14" dur="500" fill="hold"/>
                                        <p:tgtEl>
                                          <p:spTgt spid="37891"/>
                                        </p:tgtEl>
                                        <p:attrNameLst>
                                          <p:attrName>ppt_w</p:attrName>
                                        </p:attrNameLst>
                                      </p:cBhvr>
                                      <p:tavLst>
                                        <p:tav tm="0">
                                          <p:val>
                                            <p:fltVal val="0"/>
                                          </p:val>
                                        </p:tav>
                                        <p:tav tm="100000">
                                          <p:val>
                                            <p:strVal val="#ppt_w"/>
                                          </p:val>
                                        </p:tav>
                                      </p:tavLst>
                                    </p:anim>
                                    <p:anim calcmode="lin" valueType="num">
                                      <p:cBhvr>
                                        <p:cTn id="15" dur="500" fill="hold"/>
                                        <p:tgtEl>
                                          <p:spTgt spid="37891"/>
                                        </p:tgtEl>
                                        <p:attrNameLst>
                                          <p:attrName>ppt_h</p:attrName>
                                        </p:attrNameLst>
                                      </p:cBhvr>
                                      <p:tavLst>
                                        <p:tav tm="0">
                                          <p:val>
                                            <p:fltVal val="0"/>
                                          </p:val>
                                        </p:tav>
                                        <p:tav tm="100000">
                                          <p:val>
                                            <p:strVal val="#ppt_h"/>
                                          </p:val>
                                        </p:tav>
                                      </p:tavLst>
                                    </p:anim>
                                    <p:animEffect transition="in" filter="fade">
                                      <p:cBhvr>
                                        <p:cTn id="16" dur="5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l-GR" dirty="0" err="1" smtClean="0"/>
              <a:t>ΕμμηνορυσιακΟΣ</a:t>
            </a:r>
            <a:r>
              <a:rPr lang="el-GR" dirty="0" smtClean="0"/>
              <a:t> </a:t>
            </a:r>
            <a:r>
              <a:rPr lang="el-GR" dirty="0" err="1" smtClean="0"/>
              <a:t>κύκλοΣ</a:t>
            </a:r>
            <a:endParaRPr lang="el-GR" dirty="0" smtClean="0"/>
          </a:p>
        </p:txBody>
      </p:sp>
      <p:sp>
        <p:nvSpPr>
          <p:cNvPr id="3" name="Content Placeholder 2"/>
          <p:cNvSpPr>
            <a:spLocks noGrp="1"/>
          </p:cNvSpPr>
          <p:nvPr>
            <p:ph sz="half" idx="1"/>
          </p:nvPr>
        </p:nvSpPr>
        <p:spPr/>
        <p:txBody>
          <a:bodyPr/>
          <a:lstStyle/>
          <a:p>
            <a:pPr>
              <a:defRPr/>
            </a:pPr>
            <a:r>
              <a:rPr lang="el-GR" sz="2400" dirty="0" smtClean="0"/>
              <a:t>Βασικό χαρακτηριστικό του θηλυκού αναπαραγωγικού συστήματος είναι ότι λειτουργεί με ρυθμό κυκλικής εναλλαγής. </a:t>
            </a:r>
          </a:p>
          <a:p>
            <a:pPr>
              <a:defRPr/>
            </a:pPr>
            <a:r>
              <a:rPr lang="el-GR" sz="2400" dirty="0" smtClean="0"/>
              <a:t> Ένα ώριμο ωάριο που μπορεί να γονιμοποιηθεί παράγεται μία φορά κάθε 28 ημέρες από τις ωοθήκες.</a:t>
            </a:r>
          </a:p>
        </p:txBody>
      </p:sp>
      <p:sp>
        <p:nvSpPr>
          <p:cNvPr id="39940" name="Content Placeholder 3"/>
          <p:cNvSpPr>
            <a:spLocks noGrp="1"/>
          </p:cNvSpPr>
          <p:nvPr>
            <p:ph sz="half" idx="2"/>
          </p:nvPr>
        </p:nvSpPr>
        <p:spPr/>
        <p:txBody>
          <a:bodyPr/>
          <a:lstStyle/>
          <a:p>
            <a:r>
              <a:rPr lang="el-GR" dirty="0" err="1" smtClean="0"/>
              <a:t>Εμμηνορυσιακός</a:t>
            </a:r>
            <a:r>
              <a:rPr lang="el-GR" dirty="0" smtClean="0"/>
              <a:t> κύκλος - </a:t>
            </a:r>
            <a:r>
              <a:rPr lang="el-GR" sz="2400" dirty="0" smtClean="0"/>
              <a:t>περιλαμβάνει  μία κυκλική εναλλαγή των φάσεων της λειτουργίας του αναπαραγωγικού συστήματος στις γυναίκες. Ξεκινάει στην ηλικία της εφηβείας (11-13 έτος ) και ολοκληρώνεται με την εμμηνόπαυση (45-50 έτος).</a:t>
            </a:r>
          </a:p>
        </p:txBody>
      </p:sp>
    </p:spTree>
    <p:extLst>
      <p:ext uri="{BB962C8B-B14F-4D97-AF65-F5344CB8AC3E}">
        <p14:creationId xmlns:p14="http://schemas.microsoft.com/office/powerpoint/2010/main" val="20732202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500" fill="hold"/>
                                        <p:tgtEl>
                                          <p:spTgt spid="39938"/>
                                        </p:tgtEl>
                                        <p:attrNameLst>
                                          <p:attrName>ppt_w</p:attrName>
                                        </p:attrNameLst>
                                      </p:cBhvr>
                                      <p:tavLst>
                                        <p:tav tm="0">
                                          <p:val>
                                            <p:fltVal val="0"/>
                                          </p:val>
                                        </p:tav>
                                        <p:tav tm="100000">
                                          <p:val>
                                            <p:strVal val="#ppt_w"/>
                                          </p:val>
                                        </p:tav>
                                      </p:tavLst>
                                    </p:anim>
                                    <p:anim calcmode="lin" valueType="num">
                                      <p:cBhvr>
                                        <p:cTn id="8" dur="500" fill="hold"/>
                                        <p:tgtEl>
                                          <p:spTgt spid="39938"/>
                                        </p:tgtEl>
                                        <p:attrNameLst>
                                          <p:attrName>ppt_h</p:attrName>
                                        </p:attrNameLst>
                                      </p:cBhvr>
                                      <p:tavLst>
                                        <p:tav tm="0">
                                          <p:val>
                                            <p:fltVal val="0"/>
                                          </p:val>
                                        </p:tav>
                                        <p:tav tm="100000">
                                          <p:val>
                                            <p:strVal val="#ppt_h"/>
                                          </p:val>
                                        </p:tav>
                                      </p:tavLst>
                                    </p:anim>
                                    <p:animEffect transition="in" filter="fade">
                                      <p:cBhvr>
                                        <p:cTn id="9" dur="500"/>
                                        <p:tgtEl>
                                          <p:spTgt spid="3993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9940">
                                            <p:txEl>
                                              <p:pRg st="0" end="0"/>
                                            </p:txEl>
                                          </p:spTgt>
                                        </p:tgtEl>
                                        <p:attrNameLst>
                                          <p:attrName>style.visibility</p:attrName>
                                        </p:attrNameLst>
                                      </p:cBhvr>
                                      <p:to>
                                        <p:strVal val="visible"/>
                                      </p:to>
                                    </p:set>
                                    <p:anim calcmode="lin" valueType="num">
                                      <p:cBhvr>
                                        <p:cTn id="21" dur="500" fill="hold"/>
                                        <p:tgtEl>
                                          <p:spTgt spid="39940">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9940">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99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 grpId="0"/>
      <p:bldP spid="39940"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289</TotalTime>
  <Words>1058</Words>
  <Application>Microsoft Office PowerPoint</Application>
  <PresentationFormat>Προβολή στην οθόνη (4:3)</PresentationFormat>
  <Paragraphs>107</Paragraphs>
  <Slides>23</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Διαστημικό</vt:lpstr>
      <vt:lpstr>1ο ΓυμνΑσιο ΣΑμου    ΣχοΛΙΚΟ ετοΣ  2013-2014</vt:lpstr>
      <vt:lpstr>ΠΡΟΓΡΑΜΜΑΤΑ ΑΓΩΓΗΣ ΥΓΕΙΑΣ 1ο ΓυμνΑσιο ΣΑμου 2013 - 2014</vt:lpstr>
      <vt:lpstr>ΣΤΟΧΟΙ ΤΩΝ ΠΡΟΓΡΑΜΜΑΤΩΝ</vt:lpstr>
      <vt:lpstr>ΘΕΜΑΤΟΛΟΓΙΑ </vt:lpstr>
      <vt:lpstr>ΑΝΑΤΟΜΙΑ ΚΑΙ ΦΥΣΙΟΛΟΓΙΑ ΤΟΥ ΑΝΘΡΩΠΙΝΟΥ ΓΕΝΝΗΤΙΚΟΥ ΣΥΣΤΗΜΑΤΟΣ</vt:lpstr>
      <vt:lpstr>ΑναπαραγωγικΑ  κύτταρα του ανθρΩπου-ΓονιμοποΙηση </vt:lpstr>
      <vt:lpstr>ΑναπαραγωγικΟ σΥστημα των γυναιΚΩν</vt:lpstr>
      <vt:lpstr>ΕσωτερικΟ αναπαραγωγικΟ σΥστημα των γυναικΩν</vt:lpstr>
      <vt:lpstr>ΕμμηνορυσιακΟΣ κύκλοΣ</vt:lpstr>
      <vt:lpstr>ΚαρκΙνοΣ του τραχΗλου τηΣ μΗτραΣ </vt:lpstr>
      <vt:lpstr>Τεστ  ΠΑΠ</vt:lpstr>
      <vt:lpstr>ΠροστΑτηΣ –Ο ανδρικΟΣ αδΕναΣ.</vt:lpstr>
      <vt:lpstr>ΚαρκΙνοΣ του προστΑτη</vt:lpstr>
      <vt:lpstr>ΑΝΤΙΣΥΛΛΗΨΗ</vt:lpstr>
      <vt:lpstr>ΣΕΞΟΥΑΛΙΚΩΣ ΜΕΤΑΔΙΔΟΜΕΝΑ ΝΟΣΗΜΑΤΑ</vt:lpstr>
      <vt:lpstr>ΜΕΣΟΓΙΑΚΗ ΑΝΑΙΜΙΑ</vt:lpstr>
      <vt:lpstr>ΚΥΣΤΙΚΗ ΙΝΩΣΗ</vt:lpstr>
      <vt:lpstr>ΗΠΑΤΙΤΙΔΑ</vt:lpstr>
      <vt:lpstr>ΗΛΙΑΚΗ ΑΚΤΙΝΟΒΟΛΙΑ-ΚΑΡΚΙΝΟΣ ΤΟΥ ΔΕΡΜΑΤΟΣ-ΠΡΟΣΤΑΣΙΑ</vt:lpstr>
      <vt:lpstr>ΣΠΙΛΟΙ</vt:lpstr>
      <vt:lpstr>ΑΚΜΗ</vt:lpstr>
      <vt:lpstr>ΑΠΟΦΡΑΚΤΙΚΗ ΠΝΕΥΜΟΝΟΠΑΘΕΙΑ-ΚΑΠΝΙΣΜΑ</vt:lpstr>
      <vt:lpstr>ΑΥΤΟΑΝΟΣΑ ΝΟΣΗΜΑΤΑ (ΛΥΚΟΣ κ.α.)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Lenovo</dc:creator>
  <cp:lastModifiedBy>Lenovo</cp:lastModifiedBy>
  <cp:revision>51</cp:revision>
  <dcterms:created xsi:type="dcterms:W3CDTF">2014-04-25T17:13:00Z</dcterms:created>
  <dcterms:modified xsi:type="dcterms:W3CDTF">2014-06-29T22:05:12Z</dcterms:modified>
</cp:coreProperties>
</file>